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21.svg" ContentType="image/svg+xml"/>
  <Override PartName="/ppt/media/image22.svg" ContentType="image/svg+xml"/>
  <Override PartName="/ppt/media/image2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0" r:id="rId6"/>
    <p:sldId id="261" r:id="rId7"/>
    <p:sldId id="262" r:id="rId8"/>
    <p:sldId id="263" r:id="rId9"/>
    <p:sldId id="264" r:id="rId10"/>
    <p:sldId id="267" r:id="rId11"/>
    <p:sldId id="269" r:id="rId12"/>
    <p:sldId id="268" r:id="rId13"/>
    <p:sldId id="265" r:id="rId14"/>
    <p:sldId id="272" r:id="rId15"/>
  </p:sldIdLst>
  <p:sldSz cx="14630400" cy="8229600"/>
  <p:notesSz cx="8229600" cy="14630400"/>
  <p:embeddedFontLst>
    <p:embeddedFont>
      <p:font typeface="Inter" panose="02000503000000020004" pitchFamily="34" charset="0"/>
      <p:bold r:id="rId19"/>
    </p:embeddedFont>
    <p:embeddedFont>
      <p:font typeface="Inter" panose="02000503000000020004" pitchFamily="34" charset="-122"/>
      <p:bold r:id="rId20"/>
    </p:embeddedFont>
    <p:embeddedFont>
      <p:font typeface="Inter" panose="02000503000000020004" pitchFamily="34" charset="-120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395"/>
    <a:srgbClr val="72B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../media/image11.png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image" Target="../media/image10.png"/><Relationship Id="rId3" Type="http://schemas.openxmlformats.org/officeDocument/2006/relationships/tags" Target="../tags/tag37.xml"/><Relationship Id="rId2" Type="http://schemas.openxmlformats.org/officeDocument/2006/relationships/image" Target="../media/image19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12.png"/><Relationship Id="rId10" Type="http://schemas.openxmlformats.org/officeDocument/2006/relationships/tags" Target="../tags/tag4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image" Target="../media/image22.svg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image" Target="../media/image21.svg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11.xml"/><Relationship Id="rId23" Type="http://schemas.openxmlformats.org/officeDocument/2006/relationships/image" Target="../media/image25.png"/><Relationship Id="rId22" Type="http://schemas.openxmlformats.org/officeDocument/2006/relationships/tags" Target="../tags/tag59.xml"/><Relationship Id="rId21" Type="http://schemas.openxmlformats.org/officeDocument/2006/relationships/image" Target="../media/image24.png"/><Relationship Id="rId20" Type="http://schemas.openxmlformats.org/officeDocument/2006/relationships/tags" Target="../tags/tag58.xml"/><Relationship Id="rId2" Type="http://schemas.openxmlformats.org/officeDocument/2006/relationships/image" Target="../media/image20.png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image" Target="../media/image23.svg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4.xml"/><Relationship Id="rId22" Type="http://schemas.openxmlformats.org/officeDocument/2006/relationships/image" Target="../media/image4.png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8.xml"/><Relationship Id="rId10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1063"/>
            <a:ext cx="7556421" cy="3118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Análisis Estadístico de Indicadores de Salud para la Predicción del Riesgo de Diabetes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5299710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Este proyecto aborda la predicción y caracterización estadística del riesgo de diabetes, integrando determinantes demográficos, estilos de vida, antecedentes familiares y marcadores clínicos.</a:t>
            </a:r>
            <a:endParaRPr lang="en-US" sz="1750" dirty="0"/>
          </a:p>
        </p:txBody>
      </p:sp>
      <p:sp>
        <p:nvSpPr>
          <p:cNvPr id="5" name="Cuadro de texto 4"/>
          <p:cNvSpPr txBox="1"/>
          <p:nvPr/>
        </p:nvSpPr>
        <p:spPr>
          <a:xfrm>
            <a:off x="11255375" y="936625"/>
            <a:ext cx="501650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s-E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uadro de texto 1"/>
          <p:cNvSpPr txBox="1"/>
          <p:nvPr/>
        </p:nvSpPr>
        <p:spPr>
          <a:xfrm>
            <a:off x="521335" y="124460"/>
            <a:ext cx="13057505" cy="1025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l">
              <a:lnSpc>
                <a:spcPts val="3800"/>
              </a:lnSpc>
              <a:buNone/>
            </a:pPr>
            <a:r>
              <a:rPr lang="es-ES" altLang="en-US" sz="2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7. </a:t>
            </a:r>
            <a:r>
              <a:rPr lang="en-US" altLang="en-US" sz="2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¿</a:t>
            </a:r>
            <a:r>
              <a:rPr lang="en-US" altLang="es-ES" sz="2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En qu</a:t>
            </a:r>
            <a:r>
              <a:rPr lang="en-US" altLang="en-US" sz="2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é</a:t>
            </a:r>
            <a:r>
              <a:rPr lang="en-US" altLang="es-ES" sz="2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 medida los h</a:t>
            </a:r>
            <a:r>
              <a:rPr lang="en-US" altLang="en-US" sz="2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á</a:t>
            </a:r>
            <a:r>
              <a:rPr lang="en-US" altLang="es-ES" sz="2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bitos de vida modificables y la edad determinan los niveles de glucosa en ayunas</a:t>
            </a:r>
            <a:r>
              <a:rPr lang="es-ES" altLang="en-US" sz="2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?</a:t>
            </a:r>
            <a:endParaRPr lang="es-ES" altLang="en-US" sz="200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4053840"/>
            <a:ext cx="6793865" cy="369951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5" y="4047490"/>
            <a:ext cx="6273800" cy="353695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0715" y="1237615"/>
            <a:ext cx="3508375" cy="665480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5"/>
            </p:custDataLst>
          </p:nvPr>
        </p:nvSpPr>
        <p:spPr>
          <a:xfrm>
            <a:off x="739537" y="1991360"/>
            <a:ext cx="2788325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s-ES" altLang="en-US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Objetivo</a:t>
            </a:r>
            <a:endParaRPr lang="es-ES" altLang="en-US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/>
          </a:p>
        </p:txBody>
      </p:sp>
      <p:sp>
        <p:nvSpPr>
          <p:cNvPr id="7" name="Text 3"/>
          <p:cNvSpPr/>
          <p:nvPr>
            <p:custDataLst>
              <p:tags r:id="rId6"/>
            </p:custDataLst>
          </p:nvPr>
        </p:nvSpPr>
        <p:spPr>
          <a:xfrm>
            <a:off x="739140" y="2426335"/>
            <a:ext cx="3870325" cy="1346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E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Evaluar el impacto de la edad y h</a:t>
            </a:r>
            <a:r>
              <a:rPr lang="en-U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á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bitos de vida modificables sobre la glucosa en ayunas, de forma independiente a los factores cl</a:t>
            </a:r>
            <a:r>
              <a:rPr lang="en-U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í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nicos.</a:t>
            </a:r>
            <a:endParaRPr lang="en-US" altLang="es-E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15230" y="1236345"/>
            <a:ext cx="3625215" cy="687705"/>
          </a:xfrm>
          <a:prstGeom prst="rect">
            <a:avLst/>
          </a:prstGeom>
        </p:spPr>
      </p:pic>
      <p:sp>
        <p:nvSpPr>
          <p:cNvPr id="9" name="Text 4"/>
          <p:cNvSpPr/>
          <p:nvPr>
            <p:custDataLst>
              <p:tags r:id="rId9"/>
            </p:custDataLst>
          </p:nvPr>
        </p:nvSpPr>
        <p:spPr>
          <a:xfrm>
            <a:off x="5079841" y="2011045"/>
            <a:ext cx="2788325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s-ES" altLang="en-US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Modelo estimado</a:t>
            </a:r>
            <a:endParaRPr lang="en-US" dirty="0"/>
          </a:p>
        </p:txBody>
      </p:sp>
      <p:sp>
        <p:nvSpPr>
          <p:cNvPr id="10" name="Text 5"/>
          <p:cNvSpPr/>
          <p:nvPr>
            <p:custDataLst>
              <p:tags r:id="rId10"/>
            </p:custDataLst>
          </p:nvPr>
        </p:nvSpPr>
        <p:spPr>
          <a:xfrm>
            <a:off x="5015230" y="2426335"/>
            <a:ext cx="3707765" cy="1412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gluco</a:t>
            </a:r>
            <a:r>
              <a:rPr lang="es-E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</a:t>
            </a:r>
            <a:r>
              <a:rPr lang="es-E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=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106.02</a:t>
            </a:r>
            <a:r>
              <a:rPr lang="es-E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+</a:t>
            </a:r>
            <a:r>
              <a:rPr lang="es-E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0.20</a:t>
            </a:r>
            <a:r>
              <a:rPr lang="es-E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Edad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+</a:t>
            </a:r>
            <a:r>
              <a:rPr lang="es-E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endParaRPr lang="es-ES" altLang="en-U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0.07</a:t>
            </a:r>
            <a:r>
              <a:rPr lang="es-E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Alcohol</a:t>
            </a:r>
            <a:r>
              <a:rPr lang="es-E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−</a:t>
            </a:r>
            <a:r>
              <a:rPr lang="es-E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0.03</a:t>
            </a:r>
            <a:r>
              <a:rPr lang="es-E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Actividad F</a:t>
            </a:r>
            <a:r>
              <a:rPr lang="es-MX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í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sica</a:t>
            </a:r>
            <a:r>
              <a:rPr lang="es-MX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−</a:t>
            </a:r>
            <a:r>
              <a:rPr lang="es-MX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endParaRPr lang="es-MX" altLang="en-U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0.55</a:t>
            </a:r>
            <a:r>
              <a:rPr lang="es-MX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Calidad de Dieta</a:t>
            </a:r>
            <a:r>
              <a:rPr lang="es-MX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+</a:t>
            </a:r>
            <a:endParaRPr lang="en-US" altLang="es-E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0.19</a:t>
            </a:r>
            <a:r>
              <a:rPr lang="es-MX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Tiempo en Pantallas​</a:t>
            </a:r>
            <a:endParaRPr lang="en-US" altLang="es-E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685" y="1263650"/>
            <a:ext cx="3595370" cy="6819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0606" y="2011680"/>
            <a:ext cx="2788325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s-ES" altLang="en-US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Resultados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9290685" y="2426335"/>
            <a:ext cx="4244975" cy="16605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</a:t>
            </a:r>
            <a:r>
              <a:rPr lang="en-U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²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ajustado = 0.086 </a:t>
            </a:r>
            <a:r>
              <a:rPr lang="en-U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→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explica 8.6% de la variabilidad gluc</a:t>
            </a:r>
            <a:r>
              <a:rPr lang="en-US" alt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é</a:t>
            </a: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mica.</a:t>
            </a:r>
            <a:endParaRPr lang="en-US" altLang="es-E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altLang="es-E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Modelo globalmente significativo (p &lt; 0.001).</a:t>
            </a:r>
            <a:endParaRPr lang="en-US" altLang="es-E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altLang="es-E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0"/>
          <p:cNvSpPr/>
          <p:nvPr/>
        </p:nvSpPr>
        <p:spPr>
          <a:xfrm>
            <a:off x="6196330" y="-2540"/>
            <a:ext cx="5715000" cy="6927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2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Aplicación de Técnicas Estadísticas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4874935" y="826651"/>
            <a:ext cx="5290661" cy="2518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ES" altLang="en-US" sz="15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8</a:t>
            </a:r>
            <a:r>
              <a:rPr lang="en-US" sz="15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. ¿Existen subgrupos clinicos con diferentes perfiles de riesgo para diabetes en la muestra?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6370" y="2708751"/>
            <a:ext cx="305276" cy="305276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10206395" y="2103041"/>
            <a:ext cx="2729151" cy="2097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Cluster 1: Alto Riesgo Multifactorial</a:t>
            </a:r>
            <a:endParaRPr lang="en-US" sz="1300" dirty="0"/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9759950" y="2432685"/>
            <a:ext cx="3931920" cy="514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alt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                        21.9% de la muestra · 81% diagnosticados</a:t>
            </a:r>
            <a:endParaRPr lang="en-US" altLang="en-US" sz="9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Mayor edad, obesidad, hipertensión, perfil lipídico desfavorable, </a:t>
            </a:r>
            <a:endParaRPr lang="en-US" sz="9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                baja actividad física. Diabetes establecida.</a:t>
            </a:r>
            <a:endParaRPr lang="en-US" sz="950" dirty="0"/>
          </a:p>
        </p:txBody>
      </p:sp>
      <p:pic>
        <p:nvPicPr>
          <p:cNvPr id="8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6370" y="2980571"/>
            <a:ext cx="305276" cy="305276"/>
          </a:xfrm>
          <a:prstGeom prst="rect">
            <a:avLst/>
          </a:prstGeom>
        </p:spPr>
      </p:pic>
      <p:sp>
        <p:nvSpPr>
          <p:cNvPr id="9" name="Text 4"/>
          <p:cNvSpPr/>
          <p:nvPr>
            <p:custDataLst>
              <p:tags r:id="rId8"/>
            </p:custDataLst>
          </p:nvPr>
        </p:nvSpPr>
        <p:spPr>
          <a:xfrm>
            <a:off x="5529620" y="4072850"/>
            <a:ext cx="2909292" cy="2097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Cluster 2: Metabólicamente Saludable</a:t>
            </a:r>
            <a:endParaRPr lang="en-US" sz="1300" dirty="0"/>
          </a:p>
        </p:txBody>
      </p:sp>
      <p:sp>
        <p:nvSpPr>
          <p:cNvPr id="10" name="Text 5"/>
          <p:cNvSpPr/>
          <p:nvPr>
            <p:custDataLst>
              <p:tags r:id="rId9"/>
            </p:custDataLst>
          </p:nvPr>
        </p:nvSpPr>
        <p:spPr>
          <a:xfrm>
            <a:off x="5224780" y="4408805"/>
            <a:ext cx="3698240" cy="5537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alt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                 22.9% de la muestra · 34% diagnosticados</a:t>
            </a:r>
            <a:endParaRPr lang="en-US" altLang="en-US" sz="9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Peso normal, alta actividad física, perfil lipídico favorable.</a:t>
            </a:r>
            <a:endParaRPr lang="en-US" sz="9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                       Baja prevalencia de diabetes.</a:t>
            </a:r>
            <a:endParaRPr lang="en-US" sz="950" dirty="0"/>
          </a:p>
        </p:txBody>
      </p:sp>
      <p:pic>
        <p:nvPicPr>
          <p:cNvPr id="11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6370" y="4161076"/>
            <a:ext cx="305276" cy="305276"/>
          </a:xfrm>
          <a:prstGeom prst="rect">
            <a:avLst/>
          </a:prstGeom>
        </p:spPr>
      </p:pic>
      <p:sp>
        <p:nvSpPr>
          <p:cNvPr id="12" name="Text 6"/>
          <p:cNvSpPr/>
          <p:nvPr>
            <p:custDataLst>
              <p:tags r:id="rId11"/>
            </p:custDataLst>
          </p:nvPr>
        </p:nvSpPr>
        <p:spPr>
          <a:xfrm>
            <a:off x="10165755" y="4056380"/>
            <a:ext cx="2766417" cy="2097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Cluster 3: Diabetes con Peso Normal</a:t>
            </a:r>
            <a:endParaRPr lang="en-US" sz="1300" dirty="0"/>
          </a:p>
        </p:txBody>
      </p:sp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9759950" y="4365625"/>
            <a:ext cx="3648075" cy="6388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alt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                       27.2% de la muestra · 86% diagnosticados</a:t>
            </a:r>
            <a:endParaRPr lang="en-US" altLang="en-US" sz="9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Edad avanzada, peso cercano al normal, presión arterial elevada,</a:t>
            </a:r>
            <a:endParaRPr lang="en-US" sz="9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           baja actividad física. Diabetes establecida.</a:t>
            </a:r>
            <a:endParaRPr lang="en-US" sz="950" dirty="0"/>
          </a:p>
        </p:txBody>
      </p:sp>
      <p:pic>
        <p:nvPicPr>
          <p:cNvPr id="14" name="Image 4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96370" y="5341580"/>
            <a:ext cx="305276" cy="305276"/>
          </a:xfrm>
          <a:prstGeom prst="rect">
            <a:avLst/>
          </a:prstGeom>
        </p:spPr>
      </p:pic>
      <p:sp>
        <p:nvSpPr>
          <p:cNvPr id="15" name="Text 8"/>
          <p:cNvSpPr/>
          <p:nvPr>
            <p:custDataLst>
              <p:tags r:id="rId15"/>
            </p:custDataLst>
          </p:nvPr>
        </p:nvSpPr>
        <p:spPr>
          <a:xfrm>
            <a:off x="5228630" y="2129830"/>
            <a:ext cx="3240762" cy="2097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Cluster 0: Perfil Adverso en Mediana Edad</a:t>
            </a:r>
            <a:endParaRPr lang="en-US" sz="1300" dirty="0"/>
          </a:p>
        </p:txBody>
      </p:sp>
      <p:sp>
        <p:nvSpPr>
          <p:cNvPr id="16" name="Text 9"/>
          <p:cNvSpPr/>
          <p:nvPr>
            <p:custDataLst>
              <p:tags r:id="rId16"/>
            </p:custDataLst>
          </p:nvPr>
        </p:nvSpPr>
        <p:spPr>
          <a:xfrm>
            <a:off x="5228590" y="2424430"/>
            <a:ext cx="3877310" cy="6413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45720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  </a:t>
            </a:r>
            <a:r>
              <a:rPr lang="en-US" alt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28.0% de la muestra · 40% diagnosticados</a:t>
            </a:r>
            <a:endParaRPr lang="en-US" altLang="en-US" sz="9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Edad más joven, sobrepeso, adiposidad central elevada,</a:t>
            </a:r>
            <a:endParaRPr lang="en-US" sz="9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                 dislipidemia mixta. Prediabetes.</a:t>
            </a:r>
            <a:endParaRPr lang="en-US" sz="950" dirty="0"/>
          </a:p>
        </p:txBody>
      </p:sp>
      <p:sp>
        <p:nvSpPr>
          <p:cNvPr id="17" name="Text 10"/>
          <p:cNvSpPr/>
          <p:nvPr/>
        </p:nvSpPr>
        <p:spPr>
          <a:xfrm>
            <a:off x="6466840" y="6279515"/>
            <a:ext cx="5756910" cy="7232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La t</a:t>
            </a:r>
            <a:r>
              <a:rPr lang="en-US" alt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é</a:t>
            </a: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cnica K-Means permiti</a:t>
            </a:r>
            <a:r>
              <a:rPr lang="en-US" alt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ó</a:t>
            </a: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identificar tanto grupos de alto riesgo como perfiles protectores, validando la utilidad del enfoque no supervisado para segmentar poblaciones heterog</a:t>
            </a:r>
            <a:r>
              <a:rPr lang="en-US" alt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é</a:t>
            </a: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neas y orientar estrategias de prevenci</a:t>
            </a:r>
            <a:r>
              <a:rPr lang="en-US" alt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ó</a:t>
            </a:r>
            <a:r>
              <a:rPr lang="en-US" sz="9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 personalizadas.</a:t>
            </a:r>
            <a:endParaRPr lang="en-US" sz="950" dirty="0"/>
          </a:p>
        </p:txBody>
      </p:sp>
      <p:sp>
        <p:nvSpPr>
          <p:cNvPr id="39" name="Rectángulo redondeado 38"/>
          <p:cNvSpPr/>
          <p:nvPr>
            <p:custDataLst>
              <p:tags r:id="rId17"/>
            </p:custDataLst>
          </p:nvPr>
        </p:nvSpPr>
        <p:spPr>
          <a:xfrm>
            <a:off x="4915535" y="1800225"/>
            <a:ext cx="4190365" cy="1555115"/>
          </a:xfrm>
          <a:prstGeom prst="roundRect">
            <a:avLst/>
          </a:prstGeom>
          <a:noFill/>
          <a:ln>
            <a:solidFill>
              <a:srgbClr val="EE75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1" name="Rectángulo redondeado 31"/>
          <p:cNvSpPr/>
          <p:nvPr>
            <p:custDataLst>
              <p:tags r:id="rId18"/>
            </p:custDataLst>
          </p:nvPr>
        </p:nvSpPr>
        <p:spPr>
          <a:xfrm>
            <a:off x="9500235" y="1800225"/>
            <a:ext cx="4271010" cy="1554480"/>
          </a:xfrm>
          <a:prstGeom prst="roundRect">
            <a:avLst/>
          </a:prstGeom>
          <a:noFill/>
          <a:ln>
            <a:solidFill>
              <a:srgbClr val="EE75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2" name="Rectángulo redondeado 31"/>
          <p:cNvSpPr/>
          <p:nvPr>
            <p:custDataLst>
              <p:tags r:id="rId19"/>
            </p:custDataLst>
          </p:nvPr>
        </p:nvSpPr>
        <p:spPr>
          <a:xfrm>
            <a:off x="4915535" y="3820160"/>
            <a:ext cx="4190365" cy="1555115"/>
          </a:xfrm>
          <a:prstGeom prst="roundRect">
            <a:avLst/>
          </a:prstGeom>
          <a:noFill/>
          <a:ln>
            <a:solidFill>
              <a:srgbClr val="EE75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3" name="Rectángulo redondeado 31"/>
          <p:cNvSpPr/>
          <p:nvPr>
            <p:custDataLst>
              <p:tags r:id="rId20"/>
            </p:custDataLst>
          </p:nvPr>
        </p:nvSpPr>
        <p:spPr>
          <a:xfrm>
            <a:off x="9580880" y="3792855"/>
            <a:ext cx="4190365" cy="1555115"/>
          </a:xfrm>
          <a:prstGeom prst="roundRect">
            <a:avLst/>
          </a:prstGeom>
          <a:noFill/>
          <a:ln>
            <a:solidFill>
              <a:srgbClr val="EE75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pic>
        <p:nvPicPr>
          <p:cNvPr id="44" name="Picture 25" descr="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1175" y="4306570"/>
            <a:ext cx="3876675" cy="3054985"/>
          </a:xfrm>
          <a:prstGeom prst="rect">
            <a:avLst/>
          </a:prstGeom>
        </p:spPr>
      </p:pic>
      <p:sp>
        <p:nvSpPr>
          <p:cNvPr id="45" name="Rectángulo redondeado 31"/>
          <p:cNvSpPr/>
          <p:nvPr/>
        </p:nvSpPr>
        <p:spPr>
          <a:xfrm>
            <a:off x="6223000" y="5840095"/>
            <a:ext cx="6285865" cy="1261745"/>
          </a:xfrm>
          <a:prstGeom prst="roundRect">
            <a:avLst/>
          </a:prstGeom>
          <a:noFill/>
          <a:ln>
            <a:solidFill>
              <a:srgbClr val="EE75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6" name="Text 6"/>
          <p:cNvSpPr/>
          <p:nvPr>
            <p:custDataLst>
              <p:tags r:id="rId22"/>
            </p:custDataLst>
          </p:nvPr>
        </p:nvSpPr>
        <p:spPr>
          <a:xfrm>
            <a:off x="8656320" y="6015990"/>
            <a:ext cx="1432560" cy="222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Conclusiones</a:t>
            </a:r>
            <a:endParaRPr lang="en-US" sz="1400" dirty="0"/>
          </a:p>
        </p:txBody>
      </p:sp>
      <p:sp>
        <p:nvSpPr>
          <p:cNvPr id="47" name="Text 2"/>
          <p:cNvSpPr/>
          <p:nvPr/>
        </p:nvSpPr>
        <p:spPr>
          <a:xfrm>
            <a:off x="4915337" y="1255355"/>
            <a:ext cx="2709029" cy="2437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Clustering K-Means (K = 4)</a:t>
            </a:r>
            <a:endParaRPr lang="en-US" sz="1500" dirty="0"/>
          </a:p>
        </p:txBody>
      </p:sp>
      <p:pic>
        <p:nvPicPr>
          <p:cNvPr id="48" name="Picture 1" descr="1.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3875" y="723265"/>
            <a:ext cx="3857625" cy="31921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0"/>
          <p:cNvSpPr/>
          <p:nvPr/>
        </p:nvSpPr>
        <p:spPr>
          <a:xfrm>
            <a:off x="228402" y="294084"/>
            <a:ext cx="6331387" cy="4875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Conclusiones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496570" y="1141730"/>
            <a:ext cx="2012950" cy="4222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Hallazgos clave: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62000" y="1531620"/>
            <a:ext cx="4768215" cy="3581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Factores no determinantes en esta muestra: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62305" y="6956425"/>
            <a:ext cx="7785100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La diabetes no sigue un único patrón, sino que se manifiesta a través de múltiples vías fisiopatológicas y conductuales</a:t>
            </a: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. Los hábitos de vida modificables, especialmente la actividad física, son clave para el control poblacional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927735" y="1911350"/>
            <a:ext cx="5998210" cy="2463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</a:t>
            </a: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é</a:t>
            </a: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nero, etnia  y tabaquismo no mostraron influencia estad</a:t>
            </a: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í</a:t>
            </a: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sticamente significativa.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927735" y="3977640"/>
            <a:ext cx="8020050" cy="703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-Modelo clínico: antecedentes familiares, hipertensión, IMC, triglicéridos e insulina explican gran parte</a:t>
            </a:r>
            <a:endParaRPr lang="en-US" altLang="en-US" sz="11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de la variabilidad.</a:t>
            </a:r>
            <a:endParaRPr lang="en-US" altLang="en-US" sz="11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-Modelo de estilo de vida: actividad física, dieta, sedentarismo y edad ofrecen oportunidades de intervención directa.</a:t>
            </a:r>
            <a:endParaRPr lang="en-US" sz="1100" dirty="0"/>
          </a:p>
        </p:txBody>
      </p:sp>
      <p:sp>
        <p:nvSpPr>
          <p:cNvPr id="13" name="Text 2"/>
          <p:cNvSpPr/>
          <p:nvPr/>
        </p:nvSpPr>
        <p:spPr>
          <a:xfrm>
            <a:off x="762000" y="3657600"/>
            <a:ext cx="4810760" cy="235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Determinantes de la glucosa en ayunas:</a:t>
            </a:r>
            <a:endParaRPr lang="en-US" sz="1500" dirty="0"/>
          </a:p>
        </p:txBody>
      </p:sp>
      <p:sp>
        <p:nvSpPr>
          <p:cNvPr id="14" name="Text 2"/>
          <p:cNvSpPr/>
          <p:nvPr/>
        </p:nvSpPr>
        <p:spPr>
          <a:xfrm>
            <a:off x="762000" y="2486025"/>
            <a:ext cx="3728720" cy="2857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Marcadores fisiologicos centrales: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762000" y="4979670"/>
            <a:ext cx="4895215" cy="396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Subgrupos de riesgo identificados (clustering):</a:t>
            </a:r>
            <a:endParaRPr lang="en-US" sz="1500" dirty="0"/>
          </a:p>
        </p:txBody>
      </p:sp>
      <p:sp>
        <p:nvSpPr>
          <p:cNvPr id="17" name="Shape 11"/>
          <p:cNvSpPr/>
          <p:nvPr>
            <p:custDataLst>
              <p:tags r:id="rId1"/>
            </p:custDataLst>
          </p:nvPr>
        </p:nvSpPr>
        <p:spPr>
          <a:xfrm flipH="1">
            <a:off x="350520" y="6769100"/>
            <a:ext cx="146685" cy="1238250"/>
          </a:xfrm>
          <a:prstGeom prst="roundRect">
            <a:avLst>
              <a:gd name="adj" fmla="val 75670"/>
            </a:avLst>
          </a:prstGeom>
          <a:solidFill>
            <a:srgbClr val="CF577D"/>
          </a:solidFill>
        </p:spPr>
      </p:sp>
      <p:sp>
        <p:nvSpPr>
          <p:cNvPr id="28" name="Rectángulo redondeado 31"/>
          <p:cNvSpPr/>
          <p:nvPr/>
        </p:nvSpPr>
        <p:spPr>
          <a:xfrm>
            <a:off x="351155" y="6769100"/>
            <a:ext cx="8096250" cy="1261745"/>
          </a:xfrm>
          <a:prstGeom prst="roundRect">
            <a:avLst/>
          </a:prstGeom>
          <a:noFill/>
          <a:ln>
            <a:solidFill>
              <a:srgbClr val="EE75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18" name="Text 4"/>
          <p:cNvSpPr/>
          <p:nvPr/>
        </p:nvSpPr>
        <p:spPr>
          <a:xfrm>
            <a:off x="927735" y="2842895"/>
            <a:ext cx="7294245" cy="584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- ICM: indicador  en la progresi</a:t>
            </a: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ó</a:t>
            </a: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 de la diabetes</a:t>
            </a:r>
            <a:endParaRPr lang="en-US" sz="11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-Presion arterial: factor de riesgo independiente, no asociado directamente al diagnostico</a:t>
            </a:r>
            <a:endParaRPr lang="en-US" sz="1100" dirty="0"/>
          </a:p>
        </p:txBody>
      </p:sp>
      <p:sp>
        <p:nvSpPr>
          <p:cNvPr id="19" name="Text 4"/>
          <p:cNvSpPr/>
          <p:nvPr/>
        </p:nvSpPr>
        <p:spPr>
          <a:xfrm>
            <a:off x="927735" y="5412105"/>
            <a:ext cx="7294245" cy="1155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4 perfiles poblacionales, destacando:</a:t>
            </a:r>
            <a:endParaRPr lang="en-US" altLang="en-US" sz="11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-  Alto riesgo en personas con peso normal pero sedentarias.</a:t>
            </a:r>
            <a:endParaRPr lang="en-US" altLang="en-US" sz="11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-  Estilo de vida protector (actividad física, peso normal).</a:t>
            </a:r>
            <a:endParaRPr lang="en-US" altLang="en-US" sz="11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- Jóvenes con sobrepeso y alteraciones metabólicas incipientes (ventana de oportunidad )</a:t>
            </a:r>
            <a:endParaRPr lang="en-US" altLang="en-US" sz="11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alt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-  Sedentarismo como denominador común en los perfiles de mayor riesgo.</a:t>
            </a:r>
            <a:endParaRPr lang="en-US" sz="11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120" y="0"/>
            <a:ext cx="5288280" cy="82302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0"/>
          <p:cNvSpPr/>
          <p:nvPr/>
        </p:nvSpPr>
        <p:spPr>
          <a:xfrm>
            <a:off x="454660" y="260985"/>
            <a:ext cx="6860540" cy="805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Fuente de Datos: Diabetes Health Indicators Dataset</a:t>
            </a:r>
            <a:r>
              <a:rPr lang="es-ES" altLang="en-US" sz="25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s-ES" altLang="en-US" sz="250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33" name="Text 1"/>
          <p:cNvSpPr/>
          <p:nvPr/>
        </p:nvSpPr>
        <p:spPr>
          <a:xfrm>
            <a:off x="454660" y="1347470"/>
            <a:ext cx="3228340" cy="374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Los datos fueron obtenidos del repositorio Kaggle, un dataset sintético pero médicamente realista.</a:t>
            </a:r>
            <a:endParaRPr lang="en-US" sz="1400" dirty="0"/>
          </a:p>
        </p:txBody>
      </p:sp>
      <p:sp>
        <p:nvSpPr>
          <p:cNvPr id="34" name="Text 2"/>
          <p:cNvSpPr/>
          <p:nvPr/>
        </p:nvSpPr>
        <p:spPr>
          <a:xfrm>
            <a:off x="454660" y="2056765"/>
            <a:ext cx="3257550" cy="444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SzPct val="100000"/>
              <a:buNone/>
            </a:pPr>
            <a:r>
              <a:rPr lang="en-US" sz="14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Filas:</a:t>
            </a: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100,000 registros </a:t>
            </a: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aprox</a:t>
            </a:r>
            <a:endParaRPr lang="es-ES" alt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450"/>
              </a:lnSpc>
              <a:buSzPct val="100000"/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(1 por paciente)</a:t>
            </a:r>
            <a:endParaRPr lang="en-US" sz="1400" dirty="0"/>
          </a:p>
        </p:txBody>
      </p:sp>
      <p:sp>
        <p:nvSpPr>
          <p:cNvPr id="35" name="Text 3"/>
          <p:cNvSpPr/>
          <p:nvPr/>
        </p:nvSpPr>
        <p:spPr>
          <a:xfrm>
            <a:off x="454462" y="2696051"/>
            <a:ext cx="3563064" cy="1874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SzPct val="100000"/>
              <a:buNone/>
            </a:pPr>
            <a:r>
              <a:rPr lang="en-US" sz="14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Columnas:</a:t>
            </a: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35+ variables</a:t>
            </a: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endParaRPr lang="es-ES" alt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36" name="Text 4"/>
          <p:cNvSpPr/>
          <p:nvPr/>
        </p:nvSpPr>
        <p:spPr>
          <a:xfrm>
            <a:off x="468630" y="3078480"/>
            <a:ext cx="3227070" cy="4851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SzPct val="100000"/>
              <a:buNone/>
            </a:pPr>
            <a:r>
              <a:rPr lang="en-US" sz="14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Formato:</a:t>
            </a: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CSV limpio y preprocesado</a:t>
            </a: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endParaRPr lang="es-ES" alt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pic>
        <p:nvPicPr>
          <p:cNvPr id="3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6530" y="1374140"/>
            <a:ext cx="3232150" cy="3562985"/>
          </a:xfrm>
          <a:prstGeom prst="rect">
            <a:avLst/>
          </a:prstGeom>
        </p:spPr>
      </p:pic>
      <p:sp>
        <p:nvSpPr>
          <p:cNvPr id="39" name="Shape 6"/>
          <p:cNvSpPr/>
          <p:nvPr>
            <p:custDataLst>
              <p:tags r:id="rId2"/>
            </p:custDataLst>
          </p:nvPr>
        </p:nvSpPr>
        <p:spPr>
          <a:xfrm>
            <a:off x="454462" y="5314629"/>
            <a:ext cx="3332385" cy="1153618"/>
          </a:xfrm>
          <a:prstGeom prst="roundRect">
            <a:avLst>
              <a:gd name="adj" fmla="val 3898"/>
            </a:avLst>
          </a:prstGeom>
          <a:solidFill>
            <a:srgbClr val="FDFAF7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40" name="Shape 7"/>
          <p:cNvSpPr/>
          <p:nvPr>
            <p:custDataLst>
              <p:tags r:id="rId3"/>
            </p:custDataLst>
          </p:nvPr>
        </p:nvSpPr>
        <p:spPr>
          <a:xfrm>
            <a:off x="468386" y="5328553"/>
            <a:ext cx="3304537" cy="321120"/>
          </a:xfrm>
          <a:prstGeom prst="roundRect">
            <a:avLst>
              <a:gd name="adj" fmla="val 8800"/>
            </a:avLst>
          </a:prstGeom>
          <a:solidFill>
            <a:srgbClr val="E0D7F4"/>
          </a:solidFill>
        </p:spPr>
      </p:sp>
      <p:sp>
        <p:nvSpPr>
          <p:cNvPr id="41" name="Text 8"/>
          <p:cNvSpPr/>
          <p:nvPr>
            <p:custDataLst>
              <p:tags r:id="rId4"/>
            </p:custDataLst>
          </p:nvPr>
        </p:nvSpPr>
        <p:spPr>
          <a:xfrm>
            <a:off x="2040374" y="5385228"/>
            <a:ext cx="160560" cy="200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350" dirty="0"/>
          </a:p>
        </p:txBody>
      </p:sp>
      <p:sp>
        <p:nvSpPr>
          <p:cNvPr id="42" name="Text 9"/>
          <p:cNvSpPr/>
          <p:nvPr>
            <p:custDataLst>
              <p:tags r:id="rId5"/>
            </p:custDataLst>
          </p:nvPr>
        </p:nvSpPr>
        <p:spPr>
          <a:xfrm>
            <a:off x="575426" y="5756714"/>
            <a:ext cx="1472128" cy="183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Demográficas</a:t>
            </a:r>
            <a:endParaRPr lang="en-US" sz="1250" dirty="0"/>
          </a:p>
        </p:txBody>
      </p:sp>
      <p:sp>
        <p:nvSpPr>
          <p:cNvPr id="43" name="Text 10"/>
          <p:cNvSpPr/>
          <p:nvPr>
            <p:custDataLst>
              <p:tags r:id="rId6"/>
            </p:custDataLst>
          </p:nvPr>
        </p:nvSpPr>
        <p:spPr>
          <a:xfrm>
            <a:off x="575426" y="6004843"/>
            <a:ext cx="3090457" cy="342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Edad, género, etnia, nivel educativo, ingresos, estado laboral.</a:t>
            </a:r>
            <a:endParaRPr lang="en-US" sz="900" dirty="0"/>
          </a:p>
        </p:txBody>
      </p:sp>
      <p:sp>
        <p:nvSpPr>
          <p:cNvPr id="44" name="Shape 11"/>
          <p:cNvSpPr/>
          <p:nvPr>
            <p:custDataLst>
              <p:tags r:id="rId7"/>
            </p:custDataLst>
          </p:nvPr>
        </p:nvSpPr>
        <p:spPr>
          <a:xfrm>
            <a:off x="3893886" y="5314629"/>
            <a:ext cx="3332494" cy="1153618"/>
          </a:xfrm>
          <a:prstGeom prst="roundRect">
            <a:avLst>
              <a:gd name="adj" fmla="val 3898"/>
            </a:avLst>
          </a:prstGeom>
          <a:solidFill>
            <a:srgbClr val="FDFAF7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45" name="Shape 12"/>
          <p:cNvSpPr/>
          <p:nvPr>
            <p:custDataLst>
              <p:tags r:id="rId8"/>
            </p:custDataLst>
          </p:nvPr>
        </p:nvSpPr>
        <p:spPr>
          <a:xfrm>
            <a:off x="3907810" y="5328553"/>
            <a:ext cx="3304646" cy="321120"/>
          </a:xfrm>
          <a:prstGeom prst="roundRect">
            <a:avLst>
              <a:gd name="adj" fmla="val 8800"/>
            </a:avLst>
          </a:prstGeom>
          <a:solidFill>
            <a:srgbClr val="E0D7F4"/>
          </a:solidFill>
        </p:spPr>
      </p:sp>
      <p:sp>
        <p:nvSpPr>
          <p:cNvPr id="46" name="Text 13"/>
          <p:cNvSpPr/>
          <p:nvPr>
            <p:custDataLst>
              <p:tags r:id="rId9"/>
            </p:custDataLst>
          </p:nvPr>
        </p:nvSpPr>
        <p:spPr>
          <a:xfrm>
            <a:off x="5479798" y="5385228"/>
            <a:ext cx="160560" cy="200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350" dirty="0"/>
          </a:p>
        </p:txBody>
      </p:sp>
      <p:sp>
        <p:nvSpPr>
          <p:cNvPr id="47" name="Text 14"/>
          <p:cNvSpPr/>
          <p:nvPr>
            <p:custDataLst>
              <p:tags r:id="rId10"/>
            </p:custDataLst>
          </p:nvPr>
        </p:nvSpPr>
        <p:spPr>
          <a:xfrm>
            <a:off x="4014850" y="5756714"/>
            <a:ext cx="1472128" cy="183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Estilo de Vida</a:t>
            </a:r>
            <a:endParaRPr lang="en-US" sz="1250" dirty="0"/>
          </a:p>
        </p:txBody>
      </p:sp>
      <p:sp>
        <p:nvSpPr>
          <p:cNvPr id="48" name="Text 15"/>
          <p:cNvSpPr/>
          <p:nvPr>
            <p:custDataLst>
              <p:tags r:id="rId11"/>
            </p:custDataLst>
          </p:nvPr>
        </p:nvSpPr>
        <p:spPr>
          <a:xfrm>
            <a:off x="4014850" y="6004843"/>
            <a:ext cx="3090566" cy="342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Tabaquismo, consumo de alcohol, actividad física, dieta, tiempo de pantalla, horas de sueño.</a:t>
            </a:r>
            <a:endParaRPr lang="en-US" sz="900" dirty="0"/>
          </a:p>
        </p:txBody>
      </p:sp>
      <p:sp>
        <p:nvSpPr>
          <p:cNvPr id="49" name="Shape 16"/>
          <p:cNvSpPr/>
          <p:nvPr>
            <p:custDataLst>
              <p:tags r:id="rId12"/>
            </p:custDataLst>
          </p:nvPr>
        </p:nvSpPr>
        <p:spPr>
          <a:xfrm>
            <a:off x="454462" y="6575287"/>
            <a:ext cx="3332385" cy="1153618"/>
          </a:xfrm>
          <a:prstGeom prst="roundRect">
            <a:avLst>
              <a:gd name="adj" fmla="val 3898"/>
            </a:avLst>
          </a:prstGeom>
          <a:solidFill>
            <a:srgbClr val="FDFAF7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50" name="Shape 17"/>
          <p:cNvSpPr/>
          <p:nvPr>
            <p:custDataLst>
              <p:tags r:id="rId13"/>
            </p:custDataLst>
          </p:nvPr>
        </p:nvSpPr>
        <p:spPr>
          <a:xfrm>
            <a:off x="468386" y="6589211"/>
            <a:ext cx="3304537" cy="321120"/>
          </a:xfrm>
          <a:prstGeom prst="roundRect">
            <a:avLst>
              <a:gd name="adj" fmla="val 8800"/>
            </a:avLst>
          </a:prstGeom>
          <a:solidFill>
            <a:srgbClr val="E0D7F4"/>
          </a:solidFill>
        </p:spPr>
      </p:sp>
      <p:sp>
        <p:nvSpPr>
          <p:cNvPr id="51" name="Text 18"/>
          <p:cNvSpPr/>
          <p:nvPr>
            <p:custDataLst>
              <p:tags r:id="rId14"/>
            </p:custDataLst>
          </p:nvPr>
        </p:nvSpPr>
        <p:spPr>
          <a:xfrm>
            <a:off x="2040374" y="6645886"/>
            <a:ext cx="160560" cy="200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350" dirty="0"/>
          </a:p>
        </p:txBody>
      </p:sp>
      <p:sp>
        <p:nvSpPr>
          <p:cNvPr id="52" name="Text 19"/>
          <p:cNvSpPr/>
          <p:nvPr>
            <p:custDataLst>
              <p:tags r:id="rId15"/>
            </p:custDataLst>
          </p:nvPr>
        </p:nvSpPr>
        <p:spPr>
          <a:xfrm>
            <a:off x="575426" y="7017372"/>
            <a:ext cx="1515314" cy="183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Antecedentes Médicos</a:t>
            </a:r>
            <a:endParaRPr lang="en-US" sz="1250" dirty="0"/>
          </a:p>
        </p:txBody>
      </p:sp>
      <p:sp>
        <p:nvSpPr>
          <p:cNvPr id="53" name="Text 20"/>
          <p:cNvSpPr/>
          <p:nvPr>
            <p:custDataLst>
              <p:tags r:id="rId16"/>
            </p:custDataLst>
          </p:nvPr>
        </p:nvSpPr>
        <p:spPr>
          <a:xfrm>
            <a:off x="575426" y="7265501"/>
            <a:ext cx="3090457" cy="342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Historia familiar de diabetes, hipertensión, enfermedades cardiovasculares.</a:t>
            </a:r>
            <a:endParaRPr lang="en-US" sz="900" dirty="0"/>
          </a:p>
        </p:txBody>
      </p:sp>
      <p:sp>
        <p:nvSpPr>
          <p:cNvPr id="54" name="Shape 21"/>
          <p:cNvSpPr/>
          <p:nvPr>
            <p:custDataLst>
              <p:tags r:id="rId17"/>
            </p:custDataLst>
          </p:nvPr>
        </p:nvSpPr>
        <p:spPr>
          <a:xfrm>
            <a:off x="3893886" y="6575287"/>
            <a:ext cx="3332494" cy="1153618"/>
          </a:xfrm>
          <a:prstGeom prst="roundRect">
            <a:avLst>
              <a:gd name="adj" fmla="val 3898"/>
            </a:avLst>
          </a:prstGeom>
          <a:solidFill>
            <a:srgbClr val="FDFAF7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55" name="Shape 22"/>
          <p:cNvSpPr/>
          <p:nvPr>
            <p:custDataLst>
              <p:tags r:id="rId18"/>
            </p:custDataLst>
          </p:nvPr>
        </p:nvSpPr>
        <p:spPr>
          <a:xfrm>
            <a:off x="3907810" y="6589211"/>
            <a:ext cx="3304646" cy="321120"/>
          </a:xfrm>
          <a:prstGeom prst="roundRect">
            <a:avLst>
              <a:gd name="adj" fmla="val 8800"/>
            </a:avLst>
          </a:prstGeom>
          <a:solidFill>
            <a:srgbClr val="E0D7F4"/>
          </a:solidFill>
        </p:spPr>
      </p:sp>
      <p:sp>
        <p:nvSpPr>
          <p:cNvPr id="56" name="Text 23"/>
          <p:cNvSpPr/>
          <p:nvPr>
            <p:custDataLst>
              <p:tags r:id="rId19"/>
            </p:custDataLst>
          </p:nvPr>
        </p:nvSpPr>
        <p:spPr>
          <a:xfrm>
            <a:off x="5479798" y="6645886"/>
            <a:ext cx="160560" cy="200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350" dirty="0"/>
          </a:p>
        </p:txBody>
      </p:sp>
      <p:sp>
        <p:nvSpPr>
          <p:cNvPr id="57" name="Text 24"/>
          <p:cNvSpPr/>
          <p:nvPr>
            <p:custDataLst>
              <p:tags r:id="rId20"/>
            </p:custDataLst>
          </p:nvPr>
        </p:nvSpPr>
        <p:spPr>
          <a:xfrm>
            <a:off x="4014850" y="7017372"/>
            <a:ext cx="1472128" cy="183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Clínicas</a:t>
            </a:r>
            <a:endParaRPr lang="en-US" sz="1250" dirty="0"/>
          </a:p>
        </p:txBody>
      </p:sp>
      <p:sp>
        <p:nvSpPr>
          <p:cNvPr id="58" name="Text 25"/>
          <p:cNvSpPr/>
          <p:nvPr>
            <p:custDataLst>
              <p:tags r:id="rId21"/>
            </p:custDataLst>
          </p:nvPr>
        </p:nvSpPr>
        <p:spPr>
          <a:xfrm>
            <a:off x="4014850" y="7265501"/>
            <a:ext cx="3090566" cy="342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IMC, presión arterial, glucosa en ayunas, HbA1c, colesterol, triglicéridos.</a:t>
            </a:r>
            <a:endParaRPr lang="en-US" sz="900" dirty="0"/>
          </a:p>
        </p:txBody>
      </p:sp>
      <p:sp>
        <p:nvSpPr>
          <p:cNvPr id="7" name="Cuadro de texto 6"/>
          <p:cNvSpPr txBox="1"/>
          <p:nvPr/>
        </p:nvSpPr>
        <p:spPr>
          <a:xfrm>
            <a:off x="7757160" y="260985"/>
            <a:ext cx="7315200" cy="495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Análisis Exploratorio de Datos (EDA)</a:t>
            </a:r>
            <a:endParaRPr lang="en-US" altLang="en-US" sz="250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7757160" y="1236980"/>
            <a:ext cx="6295390" cy="33921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450"/>
              </a:lnSpc>
              <a:buSzPct val="100000"/>
              <a:buFont typeface="Arial" panose="020B0604020202020204" pitchFamily="34" charset="0"/>
              <a:buChar char="•"/>
            </a:pPr>
            <a:r>
              <a:rPr lang="es-ES" altLang="en-US" sz="14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El BMI promedio es 25.6 (IQR: 23.2 - 28.0), indicando una poblaci</a:t>
            </a:r>
            <a:r>
              <a:rPr lang="es-MX" altLang="en-US" sz="14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ón </a:t>
            </a:r>
            <a:endParaRPr lang="es-MX" altLang="en-US" sz="1400" b="1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indent="0" algn="l">
              <a:lnSpc>
                <a:spcPts val="1450"/>
              </a:lnSpc>
              <a:buSzPct val="100000"/>
              <a:buFont typeface="Arial" panose="020B0604020202020204" pitchFamily="34" charset="0"/>
              <a:buNone/>
            </a:pPr>
            <a:r>
              <a:rPr lang="es-MX" altLang="en-US" sz="14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mayoritariamente en rango de sobrepeso leve.</a:t>
            </a:r>
            <a:endParaRPr lang="es-MX" altLang="en-US" sz="1400" b="1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285750" indent="-285750" algn="l">
              <a:lnSpc>
                <a:spcPts val="1450"/>
              </a:lnSpc>
              <a:buSzPct val="100000"/>
              <a:buFont typeface="Arial" panose="020B0604020202020204" pitchFamily="34" charset="0"/>
              <a:buChar char="•"/>
            </a:pPr>
            <a:endParaRPr lang="es-MX" altLang="en-US" sz="1400" b="1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285750" indent="-285750" algn="l">
              <a:lnSpc>
                <a:spcPts val="1450"/>
              </a:lnSpc>
              <a:buSzPct val="100000"/>
              <a:buFont typeface="Arial" panose="020B0604020202020204" pitchFamily="34" charset="0"/>
              <a:buChar char="•"/>
            </a:pPr>
            <a:r>
              <a:rPr lang="es-MX" altLang="en-US" sz="14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La glucosa en ayunas presenta una media de 111 </a:t>
            </a: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s-MX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mg</a:t>
            </a:r>
            <a:r>
              <a:rPr lang="es-E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/</a:t>
            </a:r>
            <a:r>
              <a:rPr lang="es-MX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dL</a:t>
            </a: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endParaRPr lang="es-ES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indent="0" algn="l">
              <a:lnSpc>
                <a:spcPts val="1450"/>
              </a:lnSpc>
              <a:buSzPct val="100000"/>
              <a:buFont typeface="Arial" panose="020B0604020202020204" pitchFamily="34" charset="0"/>
              <a:buNone/>
            </a:pP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(Q1 -Q3: 102-120), con valores </a:t>
            </a: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máximos de hasta 172 mg</a:t>
            </a: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/ dL.</a:t>
            </a:r>
            <a:endParaRPr lang="es-ES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285750" indent="-285750" algn="l">
              <a:lnSpc>
                <a:spcPts val="1450"/>
              </a:lnSpc>
              <a:buSzPct val="100000"/>
              <a:buFont typeface="Arial" panose="020B0604020202020204" pitchFamily="34" charset="0"/>
              <a:buChar char="•"/>
            </a:pPr>
            <a:endParaRPr lang="es-ES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285750" indent="-285750" algn="l">
              <a:lnSpc>
                <a:spcPts val="1450"/>
              </a:lnSpc>
              <a:buSzPct val="100000"/>
              <a:buFont typeface="Arial" panose="020B0604020202020204" pitchFamily="34" charset="0"/>
              <a:buChar char="•"/>
            </a:pP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El valor medio de HbA1c es 6.52%, con un 25% de la poblaci</a:t>
            </a: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ón </a:t>
            </a:r>
            <a:endParaRPr lang="es-MX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indent="0" algn="l">
              <a:lnSpc>
                <a:spcPts val="1450"/>
              </a:lnSpc>
              <a:buSzPct val="100000"/>
              <a:buFont typeface="Arial" panose="020B0604020202020204" pitchFamily="34" charset="0"/>
              <a:buNone/>
            </a:pP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por encima de 7.07%, sugiriendo alta </a:t>
            </a: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prevalencia de riesgo glucémico.</a:t>
            </a:r>
            <a:endParaRPr lang="es-MX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indent="0" algn="l">
              <a:lnSpc>
                <a:spcPts val="1450"/>
              </a:lnSpc>
              <a:buSzPct val="100000"/>
              <a:buFont typeface="Arial" panose="020B0604020202020204" pitchFamily="34" charset="0"/>
              <a:buNone/>
            </a:pPr>
            <a:endParaRPr lang="es-ES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marL="285750" indent="-285750" algn="l">
              <a:lnSpc>
                <a:spcPts val="1450"/>
              </a:lnSpc>
              <a:buSzPct val="100000"/>
              <a:buFont typeface="Arial" panose="020B0604020202020204" pitchFamily="34" charset="0"/>
              <a:buChar char="•"/>
            </a:pP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Algunas variables</a:t>
            </a:r>
            <a:r>
              <a:rPr lang="es-MX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muestran alta dispersión, por ejemplo</a:t>
            </a:r>
            <a:r>
              <a:rPr lang="es-E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:</a:t>
            </a:r>
            <a:endParaRPr lang="es-E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indent="0" algn="l">
              <a:lnSpc>
                <a:spcPts val="1450"/>
              </a:lnSpc>
              <a:buSzPct val="100000"/>
              <a:buFont typeface="Arial" panose="020B0604020202020204" pitchFamily="34" charset="0"/>
              <a:buNone/>
            </a:pPr>
            <a:endParaRPr lang="es-ES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Arial" panose="020B0604020202020204" pitchFamily="34" charset="0"/>
              <a:buAutoNum type="arabicPeriod"/>
            </a:pP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Triglic</a:t>
            </a: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éridos</a:t>
            </a: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: </a:t>
            </a: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media 121 mg</a:t>
            </a: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/</a:t>
            </a: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dL, máx 344 mg</a:t>
            </a: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/ dL</a:t>
            </a:r>
            <a:endParaRPr lang="es-ES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Arial" panose="020B0604020202020204" pitchFamily="34" charset="0"/>
              <a:buAutoNum type="arabicPeriod"/>
            </a:pPr>
            <a:endParaRPr lang="es-ES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Arial" panose="020B0604020202020204" pitchFamily="34" charset="0"/>
              <a:buAutoNum type="arabicPeriod"/>
            </a:pP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Actividad </a:t>
            </a: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física</a:t>
            </a: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:</a:t>
            </a: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mediana 100 mi</a:t>
            </a: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n/</a:t>
            </a: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sem, máx 833 min</a:t>
            </a: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/sem</a:t>
            </a:r>
            <a:endParaRPr lang="es-MX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Arial" panose="020B0604020202020204" pitchFamily="34" charset="0"/>
              <a:buAutoNum type="arabicPeriod"/>
            </a:pPr>
            <a:endParaRPr lang="es-MX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Arial" panose="020B0604020202020204" pitchFamily="34" charset="0"/>
              <a:buAutoNum type="arabicPeriod"/>
            </a:pP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La edad promedio es 50 años </a:t>
            </a: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(rango: 19-90), con una distribuci</a:t>
            </a: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ón </a:t>
            </a:r>
            <a:endParaRPr lang="es-MX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indent="0" algn="l">
              <a:lnSpc>
                <a:spcPts val="1450"/>
              </a:lnSpc>
              <a:buSzPct val="100000"/>
              <a:buFont typeface="Arial" panose="020B0604020202020204" pitchFamily="34" charset="0"/>
              <a:buNone/>
            </a:pPr>
            <a:r>
              <a:rPr lang="es-MX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amplia y heterogénea</a:t>
            </a:r>
            <a:endParaRPr lang="es-MX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indent="0" algn="l">
              <a:lnSpc>
                <a:spcPts val="1450"/>
              </a:lnSpc>
              <a:buSzPct val="100000"/>
              <a:buFont typeface="Arial" panose="020B0604020202020204" pitchFamily="34" charset="0"/>
              <a:buNone/>
            </a:pPr>
            <a:endParaRPr lang="es-ES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indent="0" algn="l">
              <a:lnSpc>
                <a:spcPts val="1450"/>
              </a:lnSpc>
              <a:buSzPct val="100000"/>
              <a:buFont typeface="Arial" panose="020B0604020202020204" pitchFamily="34" charset="0"/>
              <a:buNone/>
            </a:pPr>
            <a:endParaRPr lang="es-ES" altLang="es-MX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160" y="4521200"/>
            <a:ext cx="5266055" cy="3208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239431" y="282218"/>
            <a:ext cx="7351752" cy="5662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Aplicación de Técnicas Estadísticas</a:t>
            </a:r>
            <a:endParaRPr lang="en-US" sz="3550" dirty="0"/>
          </a:p>
        </p:txBody>
      </p:sp>
      <p:sp>
        <p:nvSpPr>
          <p:cNvPr id="18" name="Text 1"/>
          <p:cNvSpPr/>
          <p:nvPr/>
        </p:nvSpPr>
        <p:spPr>
          <a:xfrm>
            <a:off x="6151166" y="992426"/>
            <a:ext cx="7990999" cy="6793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¿Existen diferencias significativas en el riesgo promedio de diabetes entre los diferentes grupos de géneros?</a:t>
            </a:r>
            <a:endParaRPr lang="en-US" sz="2100" dirty="0"/>
          </a:p>
        </p:txBody>
      </p:sp>
      <p:sp>
        <p:nvSpPr>
          <p:cNvPr id="19" name="Shape 2"/>
          <p:cNvSpPr/>
          <p:nvPr/>
        </p:nvSpPr>
        <p:spPr>
          <a:xfrm>
            <a:off x="6144816" y="2645291"/>
            <a:ext cx="3913108" cy="1811417"/>
          </a:xfrm>
          <a:prstGeom prst="roundRect">
            <a:avLst>
              <a:gd name="adj" fmla="val 6058"/>
            </a:avLst>
          </a:prstGeom>
          <a:solidFill>
            <a:srgbClr val="FDFAF7"/>
          </a:solidFill>
          <a:ln w="22860">
            <a:solidFill>
              <a:srgbClr val="FCD2AC"/>
            </a:solidFill>
            <a:prstDash val="solid"/>
          </a:ln>
        </p:spPr>
      </p:sp>
      <p:sp>
        <p:nvSpPr>
          <p:cNvPr id="20" name="Shape 3"/>
          <p:cNvSpPr/>
          <p:nvPr/>
        </p:nvSpPr>
        <p:spPr>
          <a:xfrm>
            <a:off x="6151166" y="2641481"/>
            <a:ext cx="91440" cy="1811417"/>
          </a:xfrm>
          <a:prstGeom prst="roundRect">
            <a:avLst>
              <a:gd name="adj" fmla="val 75670"/>
            </a:avLst>
          </a:prstGeom>
          <a:solidFill>
            <a:srgbClr val="F9793A"/>
          </a:solidFill>
        </p:spPr>
      </p:sp>
      <p:sp>
        <p:nvSpPr>
          <p:cNvPr id="21" name="Text 4"/>
          <p:cNvSpPr/>
          <p:nvPr/>
        </p:nvSpPr>
        <p:spPr>
          <a:xfrm>
            <a:off x="6783824" y="2813764"/>
            <a:ext cx="2629019" cy="2831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Prueba de Kruskal-Wallis</a:t>
            </a:r>
            <a:endParaRPr lang="en-US" sz="1750" dirty="0"/>
          </a:p>
        </p:txBody>
      </p:sp>
      <p:sp>
        <p:nvSpPr>
          <p:cNvPr id="22" name="Text 5"/>
          <p:cNvSpPr/>
          <p:nvPr/>
        </p:nvSpPr>
        <p:spPr>
          <a:xfrm>
            <a:off x="6360279" y="3184287"/>
            <a:ext cx="3469481" cy="10544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 utilizó esta prueba no paramétrica debido a la falta de normalidad en la distribución del riesgo de diabetes por género.</a:t>
            </a:r>
            <a:endParaRPr lang="en-US" sz="1400" dirty="0"/>
          </a:p>
        </p:txBody>
      </p:sp>
      <p:sp>
        <p:nvSpPr>
          <p:cNvPr id="23" name="Shape 6"/>
          <p:cNvSpPr/>
          <p:nvPr>
            <p:custDataLst>
              <p:tags r:id="rId2"/>
            </p:custDataLst>
          </p:nvPr>
        </p:nvSpPr>
        <p:spPr>
          <a:xfrm>
            <a:off x="10318472" y="2641481"/>
            <a:ext cx="3913227" cy="1811417"/>
          </a:xfrm>
          <a:prstGeom prst="roundRect">
            <a:avLst>
              <a:gd name="adj" fmla="val 6058"/>
            </a:avLst>
          </a:prstGeom>
          <a:solidFill>
            <a:srgbClr val="FDFAF7"/>
          </a:solidFill>
          <a:ln w="22860">
            <a:solidFill>
              <a:srgbClr val="C3E4F1"/>
            </a:solidFill>
            <a:prstDash val="solid"/>
          </a:ln>
        </p:spPr>
        <p:txBody>
          <a:bodyPr/>
          <a:p>
            <a:endParaRPr lang="es-ES" altLang="en-US"/>
          </a:p>
        </p:txBody>
      </p:sp>
      <p:sp>
        <p:nvSpPr>
          <p:cNvPr id="24" name="Shape 7"/>
          <p:cNvSpPr/>
          <p:nvPr>
            <p:custDataLst>
              <p:tags r:id="rId3"/>
            </p:custDataLst>
          </p:nvPr>
        </p:nvSpPr>
        <p:spPr>
          <a:xfrm>
            <a:off x="10318472" y="2645291"/>
            <a:ext cx="91440" cy="1811417"/>
          </a:xfrm>
          <a:prstGeom prst="roundRect">
            <a:avLst>
              <a:gd name="adj" fmla="val 75670"/>
            </a:avLst>
          </a:prstGeom>
          <a:solidFill>
            <a:srgbClr val="65BADD"/>
          </a:solidFill>
        </p:spPr>
      </p:sp>
      <p:sp>
        <p:nvSpPr>
          <p:cNvPr id="25" name="Text 8"/>
          <p:cNvSpPr/>
          <p:nvPr>
            <p:custDataLst>
              <p:tags r:id="rId4"/>
            </p:custDataLst>
          </p:nvPr>
        </p:nvSpPr>
        <p:spPr>
          <a:xfrm>
            <a:off x="11142901" y="2813764"/>
            <a:ext cx="2265164" cy="2831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Resultados</a:t>
            </a:r>
            <a:endParaRPr lang="en-US" sz="1750" dirty="0"/>
          </a:p>
        </p:txBody>
      </p:sp>
      <p:sp>
        <p:nvSpPr>
          <p:cNvPr id="26" name="Text 9"/>
          <p:cNvSpPr/>
          <p:nvPr>
            <p:custDataLst>
              <p:tags r:id="rId5"/>
            </p:custDataLst>
          </p:nvPr>
        </p:nvSpPr>
        <p:spPr>
          <a:xfrm>
            <a:off x="10592356" y="3184922"/>
            <a:ext cx="3469600" cy="527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Estadístico H = 0.1366. 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Región de rechazo: H &gt; 5.9915.</a:t>
            </a:r>
            <a:endParaRPr lang="en-US" sz="1400" dirty="0"/>
          </a:p>
        </p:txBody>
      </p:sp>
      <p:sp>
        <p:nvSpPr>
          <p:cNvPr id="27" name="Shape 10"/>
          <p:cNvSpPr/>
          <p:nvPr>
            <p:custDataLst>
              <p:tags r:id="rId6"/>
            </p:custDataLst>
          </p:nvPr>
        </p:nvSpPr>
        <p:spPr>
          <a:xfrm>
            <a:off x="8296831" y="5224621"/>
            <a:ext cx="3913108" cy="1811417"/>
          </a:xfrm>
          <a:prstGeom prst="roundRect">
            <a:avLst>
              <a:gd name="adj" fmla="val 6058"/>
            </a:avLst>
          </a:prstGeom>
          <a:solidFill>
            <a:srgbClr val="FDFAF7"/>
          </a:solidFill>
          <a:ln w="22860">
            <a:solidFill>
              <a:srgbClr val="E9B2C4"/>
            </a:solidFill>
            <a:prstDash val="solid"/>
          </a:ln>
        </p:spPr>
        <p:txBody>
          <a:bodyPr/>
          <a:p>
            <a:endParaRPr lang="es-ES" altLang="en-US"/>
          </a:p>
        </p:txBody>
      </p:sp>
      <p:sp>
        <p:nvSpPr>
          <p:cNvPr id="28" name="Shape 11"/>
          <p:cNvSpPr/>
          <p:nvPr>
            <p:custDataLst>
              <p:tags r:id="rId7"/>
            </p:custDataLst>
          </p:nvPr>
        </p:nvSpPr>
        <p:spPr>
          <a:xfrm>
            <a:off x="8296831" y="5224621"/>
            <a:ext cx="91440" cy="1811417"/>
          </a:xfrm>
          <a:prstGeom prst="roundRect">
            <a:avLst>
              <a:gd name="adj" fmla="val 75670"/>
            </a:avLst>
          </a:prstGeom>
          <a:solidFill>
            <a:srgbClr val="CF577D"/>
          </a:solidFill>
        </p:spPr>
      </p:sp>
      <p:sp>
        <p:nvSpPr>
          <p:cNvPr id="29" name="Text 12"/>
          <p:cNvSpPr/>
          <p:nvPr>
            <p:custDataLst>
              <p:tags r:id="rId8"/>
            </p:custDataLst>
          </p:nvPr>
        </p:nvSpPr>
        <p:spPr>
          <a:xfrm>
            <a:off x="9013944" y="5423575"/>
            <a:ext cx="2265164" cy="2831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Conclusión</a:t>
            </a:r>
            <a:endParaRPr lang="en-US" sz="1750" dirty="0"/>
          </a:p>
        </p:txBody>
      </p:sp>
      <p:sp>
        <p:nvSpPr>
          <p:cNvPr id="30" name="Text 13"/>
          <p:cNvSpPr/>
          <p:nvPr>
            <p:custDataLst>
              <p:tags r:id="rId9"/>
            </p:custDataLst>
          </p:nvPr>
        </p:nvSpPr>
        <p:spPr>
          <a:xfrm>
            <a:off x="8518644" y="5751552"/>
            <a:ext cx="3469481" cy="10544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No se encontraron diferencias estadísticamente significativas en el riesgo de diabetes entre los grupos de género  (p &gt; 0.05).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"/>
          <p:cNvSpPr/>
          <p:nvPr/>
        </p:nvSpPr>
        <p:spPr>
          <a:xfrm>
            <a:off x="10161072" y="1246426"/>
            <a:ext cx="3770828" cy="2505908"/>
          </a:xfrm>
          <a:prstGeom prst="roundRect">
            <a:avLst>
              <a:gd name="adj" fmla="val 3357"/>
            </a:avLst>
          </a:prstGeom>
          <a:noFill/>
          <a:ln w="28575">
            <a:solidFill>
              <a:srgbClr val="F7C675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E0D7F4"/>
                </a:solidFill>
              </a14:hiddenFill>
            </a:ext>
          </a:extLst>
        </p:spPr>
      </p:sp>
      <p:sp>
        <p:nvSpPr>
          <p:cNvPr id="14" name="Shape 2"/>
          <p:cNvSpPr/>
          <p:nvPr/>
        </p:nvSpPr>
        <p:spPr>
          <a:xfrm>
            <a:off x="744220" y="1246426"/>
            <a:ext cx="3770828" cy="2505908"/>
          </a:xfrm>
          <a:prstGeom prst="roundRect">
            <a:avLst>
              <a:gd name="adj" fmla="val 3357"/>
            </a:avLst>
          </a:prstGeom>
          <a:noFill/>
          <a:ln w="28575">
            <a:solidFill>
              <a:srgbClr val="F7C675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E0D7F4"/>
                </a:solidFill>
              </a14:hiddenFill>
            </a:ext>
          </a:extLst>
        </p:spPr>
      </p:sp>
      <p:sp>
        <p:nvSpPr>
          <p:cNvPr id="16" name="Text 3"/>
          <p:cNvSpPr/>
          <p:nvPr/>
        </p:nvSpPr>
        <p:spPr>
          <a:xfrm>
            <a:off x="954643" y="1364139"/>
            <a:ext cx="3355062" cy="6884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Prueba Chi-cuadrado de Independencia</a:t>
            </a:r>
            <a:endParaRPr lang="en-US" sz="2150" dirty="0"/>
          </a:p>
        </p:txBody>
      </p:sp>
      <p:sp>
        <p:nvSpPr>
          <p:cNvPr id="17" name="Text 4"/>
          <p:cNvSpPr/>
          <p:nvPr/>
        </p:nvSpPr>
        <p:spPr>
          <a:xfrm>
            <a:off x="954643" y="2150467"/>
            <a:ext cx="3355062" cy="1281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 aplicó para evaluar la asociación entre dos variables categóricas: etapa de diabetes y estado de tabaquismo.</a:t>
            </a:r>
            <a:endParaRPr lang="en-US" sz="1550" dirty="0"/>
          </a:p>
        </p:txBody>
      </p:sp>
      <p:sp>
        <p:nvSpPr>
          <p:cNvPr id="18" name="Shape 5"/>
          <p:cNvSpPr/>
          <p:nvPr/>
        </p:nvSpPr>
        <p:spPr>
          <a:xfrm>
            <a:off x="5452547" y="1246426"/>
            <a:ext cx="3770828" cy="2505908"/>
          </a:xfrm>
          <a:prstGeom prst="roundRect">
            <a:avLst>
              <a:gd name="adj" fmla="val 3357"/>
            </a:avLst>
          </a:prstGeom>
          <a:noFill/>
          <a:ln w="28575">
            <a:solidFill>
              <a:srgbClr val="F7C675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E0D7F4"/>
                </a:solidFill>
              </a14:hiddenFill>
            </a:ext>
          </a:extLst>
        </p:spPr>
      </p:sp>
      <p:sp>
        <p:nvSpPr>
          <p:cNvPr id="19" name="Text 6"/>
          <p:cNvSpPr/>
          <p:nvPr/>
        </p:nvSpPr>
        <p:spPr>
          <a:xfrm>
            <a:off x="5877600" y="1364139"/>
            <a:ext cx="2754154" cy="344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Resultados</a:t>
            </a:r>
            <a:endParaRPr lang="en-US" sz="2150" dirty="0"/>
          </a:p>
        </p:txBody>
      </p:sp>
      <p:sp>
        <p:nvSpPr>
          <p:cNvPr id="20" name="Text 7"/>
          <p:cNvSpPr/>
          <p:nvPr/>
        </p:nvSpPr>
        <p:spPr>
          <a:xfrm>
            <a:off x="5741035" y="1965960"/>
            <a:ext cx="3140710" cy="1066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Chi2 = 2.105 </a:t>
            </a:r>
            <a:endParaRPr lang="en-U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 = 0.9776 </a:t>
            </a:r>
            <a:endParaRPr lang="en-U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dof = 8.</a:t>
            </a:r>
            <a:endParaRPr lang="en-US" sz="1550" dirty="0"/>
          </a:p>
        </p:txBody>
      </p:sp>
      <p:sp>
        <p:nvSpPr>
          <p:cNvPr id="21" name="Text 9"/>
          <p:cNvSpPr/>
          <p:nvPr/>
        </p:nvSpPr>
        <p:spPr>
          <a:xfrm>
            <a:off x="10669508" y="1363940"/>
            <a:ext cx="2754154" cy="344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Conclusión</a:t>
            </a:r>
            <a:endParaRPr lang="en-US" sz="2150" dirty="0"/>
          </a:p>
        </p:txBody>
      </p:sp>
      <p:sp>
        <p:nvSpPr>
          <p:cNvPr id="22" name="Text 10"/>
          <p:cNvSpPr/>
          <p:nvPr/>
        </p:nvSpPr>
        <p:spPr>
          <a:xfrm>
            <a:off x="10366375" y="2018665"/>
            <a:ext cx="3544570" cy="1376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No hay evidencia de asociación significativa entre la etapa de la diabetes y el estado de tabaquismo (p &gt; 0.05).</a:t>
            </a:r>
            <a:endParaRPr lang="en-US" sz="1550" dirty="0"/>
          </a:p>
        </p:txBody>
      </p:sp>
      <p:pic>
        <p:nvPicPr>
          <p:cNvPr id="23" name="Imagen 22" descr="tabac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3992245"/>
            <a:ext cx="6274435" cy="4088765"/>
          </a:xfrm>
          <a:prstGeom prst="rect">
            <a:avLst/>
          </a:prstGeom>
        </p:spPr>
      </p:pic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2"/>
          <a:srcRect t="13512" b="11528"/>
          <a:stretch>
            <a:fillRect/>
          </a:stretch>
        </p:blipFill>
        <p:spPr>
          <a:xfrm>
            <a:off x="9223375" y="4265295"/>
            <a:ext cx="3053080" cy="3568065"/>
          </a:xfrm>
          <a:prstGeom prst="flowChartAlternateProcess">
            <a:avLst/>
          </a:prstGeom>
        </p:spPr>
      </p:pic>
      <p:sp>
        <p:nvSpPr>
          <p:cNvPr id="36" name="Cuadro de texto 35"/>
          <p:cNvSpPr txBox="1"/>
          <p:nvPr/>
        </p:nvSpPr>
        <p:spPr>
          <a:xfrm>
            <a:off x="0" y="-137795"/>
            <a:ext cx="1463040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lnSpc>
                <a:spcPts val="5400"/>
              </a:lnSpc>
              <a:buNone/>
            </a:pPr>
            <a:r>
              <a:rPr lang="en-US" sz="32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Aplicación de Técnicas Estadísticas</a:t>
            </a:r>
            <a:endParaRPr lang="en-US" altLang="en-US" sz="320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sp>
        <p:nvSpPr>
          <p:cNvPr id="37" name="Cuadro de texto 36"/>
          <p:cNvSpPr txBox="1"/>
          <p:nvPr/>
        </p:nvSpPr>
        <p:spPr>
          <a:xfrm>
            <a:off x="6350" y="645795"/>
            <a:ext cx="144487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2. ¿El tabaquismo influye en la etapa de la diabetes</a:t>
            </a:r>
            <a:r>
              <a:rPr lang="es-ES" altLang="en-US" sz="2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?</a:t>
            </a:r>
            <a:endParaRPr lang="es-ES" altLang="en-US" sz="240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0" name="Rectángulo redondeado 29"/>
          <p:cNvSpPr/>
          <p:nvPr/>
        </p:nvSpPr>
        <p:spPr>
          <a:xfrm>
            <a:off x="370205" y="1454785"/>
            <a:ext cx="3916045" cy="1038225"/>
          </a:xfrm>
          <a:prstGeom prst="roundRect">
            <a:avLst/>
          </a:prstGeom>
          <a:noFill/>
          <a:ln>
            <a:solidFill>
              <a:srgbClr val="EE75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29" name="Text 1"/>
          <p:cNvSpPr/>
          <p:nvPr/>
        </p:nvSpPr>
        <p:spPr>
          <a:xfrm>
            <a:off x="603409" y="619681"/>
            <a:ext cx="8074223" cy="5264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¿Existen diferencias significativas en el índice de masa corporal promedio entre las distintas etapas de la diabetes?</a:t>
            </a:r>
            <a:endParaRPr lang="en-US" sz="1650" dirty="0"/>
          </a:p>
        </p:txBody>
      </p:sp>
      <p:sp>
        <p:nvSpPr>
          <p:cNvPr id="31" name="Text 6"/>
          <p:cNvSpPr/>
          <p:nvPr>
            <p:custDataLst>
              <p:tags r:id="rId2"/>
            </p:custDataLst>
          </p:nvPr>
        </p:nvSpPr>
        <p:spPr>
          <a:xfrm>
            <a:off x="603250" y="1577340"/>
            <a:ext cx="3417570" cy="2190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Prueba </a:t>
            </a: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ANOVA</a:t>
            </a:r>
            <a:endParaRPr lang="en-US" sz="1400" dirty="0"/>
          </a:p>
        </p:txBody>
      </p:sp>
      <p:sp>
        <p:nvSpPr>
          <p:cNvPr id="32" name="Text 7"/>
          <p:cNvSpPr/>
          <p:nvPr>
            <p:custDataLst>
              <p:tags r:id="rId3"/>
            </p:custDataLst>
          </p:nvPr>
        </p:nvSpPr>
        <p:spPr>
          <a:xfrm>
            <a:off x="456565" y="1811655"/>
            <a:ext cx="3743960" cy="433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Utilizada para comparar las medias del IMC entre </a:t>
            </a:r>
            <a:endParaRPr lang="en-US" sz="12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múltiples grupos (etapas de diabetes).</a:t>
            </a:r>
            <a:endParaRPr lang="en-US" sz="1200" dirty="0"/>
          </a:p>
        </p:txBody>
      </p:sp>
      <p:sp>
        <p:nvSpPr>
          <p:cNvPr id="33" name="Text 12"/>
          <p:cNvSpPr/>
          <p:nvPr>
            <p:custDataLst>
              <p:tags r:id="rId4"/>
            </p:custDataLst>
          </p:nvPr>
        </p:nvSpPr>
        <p:spPr>
          <a:xfrm>
            <a:off x="5332254" y="1524000"/>
            <a:ext cx="2077760" cy="2193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Verificación de Supuestos</a:t>
            </a:r>
            <a:endParaRPr lang="en-US" sz="1400" dirty="0"/>
          </a:p>
        </p:txBody>
      </p:sp>
      <p:sp>
        <p:nvSpPr>
          <p:cNvPr id="34" name="Text 13"/>
          <p:cNvSpPr/>
          <p:nvPr>
            <p:custDataLst>
              <p:tags r:id="rId5"/>
            </p:custDataLst>
          </p:nvPr>
        </p:nvSpPr>
        <p:spPr>
          <a:xfrm>
            <a:off x="4556760" y="1807210"/>
            <a:ext cx="3773170" cy="4514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Normalidad y homogeneidad de varianzas se </a:t>
            </a:r>
            <a:endParaRPr lang="en-US" sz="12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cumplen en los grupos muestreados.</a:t>
            </a:r>
            <a:endParaRPr lang="en-US" sz="1200" dirty="0"/>
          </a:p>
        </p:txBody>
      </p:sp>
      <p:sp>
        <p:nvSpPr>
          <p:cNvPr id="35" name="Text 18"/>
          <p:cNvSpPr/>
          <p:nvPr>
            <p:custDataLst>
              <p:tags r:id="rId6"/>
            </p:custDataLst>
          </p:nvPr>
        </p:nvSpPr>
        <p:spPr>
          <a:xfrm>
            <a:off x="1434624" y="2835593"/>
            <a:ext cx="1755219" cy="2193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Resultados</a:t>
            </a:r>
            <a:endParaRPr lang="en-US" sz="1400" b="1" dirty="0">
              <a:solidFill>
                <a:srgbClr val="272525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36" name="Text 19"/>
          <p:cNvSpPr/>
          <p:nvPr>
            <p:custDataLst>
              <p:tags r:id="rId7"/>
            </p:custDataLst>
          </p:nvPr>
        </p:nvSpPr>
        <p:spPr>
          <a:xfrm>
            <a:off x="541655" y="3169920"/>
            <a:ext cx="3658235" cy="2044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 = 295.576, p = 0.0000.</a:t>
            </a:r>
            <a:endParaRPr lang="en-US" sz="12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37" name="Text 24"/>
          <p:cNvSpPr/>
          <p:nvPr>
            <p:custDataLst>
              <p:tags r:id="rId8"/>
            </p:custDataLst>
          </p:nvPr>
        </p:nvSpPr>
        <p:spPr>
          <a:xfrm>
            <a:off x="5493544" y="2778760"/>
            <a:ext cx="1755219" cy="2193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Conclusión</a:t>
            </a:r>
            <a:endParaRPr lang="en-US" sz="1400" b="1" dirty="0">
              <a:solidFill>
                <a:srgbClr val="272525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38" name="Text 25"/>
          <p:cNvSpPr/>
          <p:nvPr>
            <p:custDataLst>
              <p:tags r:id="rId9"/>
            </p:custDataLst>
          </p:nvPr>
        </p:nvSpPr>
        <p:spPr>
          <a:xfrm>
            <a:off x="4556760" y="3040380"/>
            <a:ext cx="3623945" cy="5359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Existen diferencias estadísticamente </a:t>
            </a:r>
            <a:endParaRPr lang="en-US" sz="12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significativas en el IMC promedio entre las </a:t>
            </a:r>
            <a:endParaRPr lang="en-US" sz="12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distintas etapas de la diabetes (p &lt; 0.0001).</a:t>
            </a:r>
            <a:endParaRPr lang="en-US" sz="12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39" name="Rectángulo redondeado 38"/>
          <p:cNvSpPr/>
          <p:nvPr/>
        </p:nvSpPr>
        <p:spPr>
          <a:xfrm>
            <a:off x="4413250" y="1443355"/>
            <a:ext cx="3916045" cy="1038225"/>
          </a:xfrm>
          <a:prstGeom prst="roundRect">
            <a:avLst/>
          </a:prstGeom>
          <a:noFill/>
          <a:ln>
            <a:solidFill>
              <a:srgbClr val="EE75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0" name="Rectángulo redondeado 39"/>
          <p:cNvSpPr/>
          <p:nvPr/>
        </p:nvSpPr>
        <p:spPr>
          <a:xfrm>
            <a:off x="362585" y="2733040"/>
            <a:ext cx="3916045" cy="1038225"/>
          </a:xfrm>
          <a:prstGeom prst="roundRect">
            <a:avLst/>
          </a:prstGeom>
          <a:noFill/>
          <a:ln>
            <a:solidFill>
              <a:srgbClr val="EE75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1" name="Rectángulo redondeado 40"/>
          <p:cNvSpPr/>
          <p:nvPr/>
        </p:nvSpPr>
        <p:spPr>
          <a:xfrm>
            <a:off x="4413250" y="2720975"/>
            <a:ext cx="3916045" cy="1038225"/>
          </a:xfrm>
          <a:prstGeom prst="roundRect">
            <a:avLst/>
          </a:prstGeom>
          <a:noFill/>
          <a:ln>
            <a:solidFill>
              <a:srgbClr val="EE75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pic>
        <p:nvPicPr>
          <p:cNvPr id="42" name="Imagen 41" descr="bmi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0685" y="3870325"/>
            <a:ext cx="5504815" cy="4251960"/>
          </a:xfrm>
          <a:prstGeom prst="rect">
            <a:avLst/>
          </a:prstGeom>
        </p:spPr>
      </p:pic>
      <p:sp>
        <p:nvSpPr>
          <p:cNvPr id="43" name="Text 0"/>
          <p:cNvSpPr/>
          <p:nvPr/>
        </p:nvSpPr>
        <p:spPr>
          <a:xfrm>
            <a:off x="0" y="107950"/>
            <a:ext cx="9138920" cy="4387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Aplicación de Técnicas Estadísticas</a:t>
            </a:r>
            <a:endParaRPr lang="en-US" sz="2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1"/>
          <p:cNvSpPr/>
          <p:nvPr/>
        </p:nvSpPr>
        <p:spPr>
          <a:xfrm>
            <a:off x="1105098" y="837287"/>
            <a:ext cx="12826603" cy="836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¿Existe una diferencia significativa en la presión arterial sistólica entre individuos diagnosticados con diabetes y sin diagnóstico?</a:t>
            </a:r>
            <a:endParaRPr lang="en-US" sz="24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898" y="1902103"/>
            <a:ext cx="4275534" cy="811054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1645682" y="2827020"/>
            <a:ext cx="2788325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Prueba t de Student</a:t>
            </a:r>
            <a:endParaRPr lang="en-US" sz="2150" dirty="0"/>
          </a:p>
        </p:txBody>
      </p:sp>
      <p:sp>
        <p:nvSpPr>
          <p:cNvPr id="17" name="Text 3"/>
          <p:cNvSpPr/>
          <p:nvPr/>
        </p:nvSpPr>
        <p:spPr>
          <a:xfrm>
            <a:off x="1104662" y="3175794"/>
            <a:ext cx="3870008" cy="9729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 usó para comparar las medias de presión sistólica entre dos grupos independientes.</a:t>
            </a:r>
            <a:endParaRPr lang="en-US" sz="15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33" y="1902103"/>
            <a:ext cx="4275534" cy="811054"/>
          </a:xfrm>
          <a:prstGeom prst="rect">
            <a:avLst/>
          </a:prstGeom>
        </p:spPr>
      </p:pic>
      <p:sp>
        <p:nvSpPr>
          <p:cNvPr id="19" name="Text 4"/>
          <p:cNvSpPr/>
          <p:nvPr/>
        </p:nvSpPr>
        <p:spPr>
          <a:xfrm>
            <a:off x="6017736" y="2827020"/>
            <a:ext cx="2788325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Resultados</a:t>
            </a:r>
            <a:endParaRPr lang="en-US" sz="2150" dirty="0"/>
          </a:p>
        </p:txBody>
      </p:sp>
      <p:sp>
        <p:nvSpPr>
          <p:cNvPr id="20" name="Text 5"/>
          <p:cNvSpPr/>
          <p:nvPr/>
        </p:nvSpPr>
        <p:spPr>
          <a:xfrm>
            <a:off x="5684361" y="3289459"/>
            <a:ext cx="3870008" cy="324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 = 2.773, p = 0.0067.</a:t>
            </a:r>
            <a:endParaRPr lang="en-US" sz="155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532" y="1902738"/>
            <a:ext cx="4275534" cy="811054"/>
          </a:xfrm>
          <a:prstGeom prst="rect">
            <a:avLst/>
          </a:prstGeom>
        </p:spPr>
      </p:pic>
      <p:sp>
        <p:nvSpPr>
          <p:cNvPr id="22" name="Text 6"/>
          <p:cNvSpPr/>
          <p:nvPr/>
        </p:nvSpPr>
        <p:spPr>
          <a:xfrm>
            <a:off x="10389791" y="2828290"/>
            <a:ext cx="2788325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Conclusión</a:t>
            </a:r>
            <a:endParaRPr lang="en-US" sz="2150" dirty="0"/>
          </a:p>
        </p:txBody>
      </p:sp>
      <p:sp>
        <p:nvSpPr>
          <p:cNvPr id="23" name="Text 7"/>
          <p:cNvSpPr/>
          <p:nvPr/>
        </p:nvSpPr>
        <p:spPr>
          <a:xfrm>
            <a:off x="9848771" y="3177064"/>
            <a:ext cx="3870008" cy="9729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 rechaza la hipótesis nula. Existe una diferencia estadísticamente significativa entre los grupos.</a:t>
            </a:r>
            <a:endParaRPr lang="en-US" sz="1550" dirty="0"/>
          </a:p>
        </p:txBody>
      </p:sp>
      <p:pic>
        <p:nvPicPr>
          <p:cNvPr id="24" name="Imagen 23" descr="pres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280" y="3996055"/>
            <a:ext cx="5577840" cy="4233545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2469515" y="140335"/>
            <a:ext cx="9691370" cy="697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3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Aplicación de Técnicas Estadísticas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6570" y="600710"/>
            <a:ext cx="6908165" cy="487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Aplicación de Técnicas Estadísticas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495102" y="1383784"/>
            <a:ext cx="8151257" cy="5850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 ¿Qué tan estrecha es la conexión entre el peso corporal y el azúcar en sangre?</a:t>
            </a:r>
            <a:r>
              <a:rPr lang="es-ES" altLang="en-US" sz="1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s-ES" altLang="en-US" sz="180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420027" y="1382990"/>
            <a:ext cx="2709029" cy="2437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Regresión Lineal Simple (OLS)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96372" y="6377345"/>
            <a:ext cx="8151257" cy="5850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496372" y="7175183"/>
            <a:ext cx="8151257" cy="4536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" y="2409190"/>
            <a:ext cx="8096250" cy="5219700"/>
          </a:xfrm>
          <a:prstGeom prst="rect">
            <a:avLst/>
          </a:prstGeom>
        </p:spPr>
      </p:pic>
      <p:sp>
        <p:nvSpPr>
          <p:cNvPr id="16" name="Cuadro de texto 15"/>
          <p:cNvSpPr txBox="1"/>
          <p:nvPr/>
        </p:nvSpPr>
        <p:spPr>
          <a:xfrm>
            <a:off x="9273540" y="1792605"/>
            <a:ext cx="136271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sz="15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Objetivo:</a:t>
            </a:r>
            <a:endParaRPr lang="es-ES" altLang="en-US" sz="150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sp>
        <p:nvSpPr>
          <p:cNvPr id="18" name="Cuadro de texto 17"/>
          <p:cNvSpPr txBox="1"/>
          <p:nvPr/>
        </p:nvSpPr>
        <p:spPr>
          <a:xfrm>
            <a:off x="9944100" y="2154555"/>
            <a:ext cx="7315200" cy="315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endParaRPr lang="en-U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</p:txBody>
      </p:sp>
      <p:sp>
        <p:nvSpPr>
          <p:cNvPr id="19" name="Cuadro de texto 18"/>
          <p:cNvSpPr txBox="1"/>
          <p:nvPr/>
        </p:nvSpPr>
        <p:spPr>
          <a:xfrm>
            <a:off x="10241915" y="1793240"/>
            <a:ext cx="4155440" cy="1204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Evaluar la relaci</a:t>
            </a:r>
            <a:r>
              <a:rPr lang="en-U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ó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n entre el BMI</a:t>
            </a: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endParaRPr lang="es-ES" alt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(variable independiente)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y la glucosa </a:t>
            </a:r>
            <a:endParaRPr lang="en-U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en ayunas </a:t>
            </a: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(variable dependiente) </a:t>
            </a:r>
            <a:endParaRPr lang="es-ES" alt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como primer acercamiento cuantitativo.</a:t>
            </a:r>
            <a:endParaRPr lang="en-U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endParaRPr lang="es-ES" alt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</p:txBody>
      </p:sp>
      <p:sp>
        <p:nvSpPr>
          <p:cNvPr id="20" name="Cuadro de texto 19"/>
          <p:cNvSpPr txBox="1"/>
          <p:nvPr/>
        </p:nvSpPr>
        <p:spPr>
          <a:xfrm>
            <a:off x="9273540" y="2949575"/>
            <a:ext cx="2294890" cy="386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300"/>
              </a:lnSpc>
              <a:buNone/>
            </a:pPr>
            <a:r>
              <a:rPr lang="es-ES" alt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Modelo estimado: </a:t>
            </a:r>
            <a:endParaRPr lang="es-ES" altLang="en-US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sp>
        <p:nvSpPr>
          <p:cNvPr id="21" name="Cuadro de texto 20"/>
          <p:cNvSpPr txBox="1"/>
          <p:nvPr/>
        </p:nvSpPr>
        <p:spPr>
          <a:xfrm>
            <a:off x="9345295" y="3441700"/>
            <a:ext cx="4770120" cy="315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1750"/>
              </a:lnSpc>
              <a:buNone/>
            </a:pPr>
            <a:r>
              <a:rPr lang="en-US" altLang="es-E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glucose_fasting</a:t>
            </a:r>
            <a:r>
              <a:rPr lang="es-ES" alt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=</a:t>
            </a:r>
            <a:r>
              <a:rPr lang="es-ES" alt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96.45</a:t>
            </a:r>
            <a:r>
              <a:rPr lang="es-ES" alt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+</a:t>
            </a:r>
            <a:r>
              <a:rPr lang="es-ES" alt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0.57⋅BMI</a:t>
            </a:r>
            <a:endParaRPr lang="en-US" altLang="es-ES" sz="16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</p:txBody>
      </p:sp>
      <p:sp>
        <p:nvSpPr>
          <p:cNvPr id="22" name="Cuadro de texto 21"/>
          <p:cNvSpPr txBox="1"/>
          <p:nvPr/>
        </p:nvSpPr>
        <p:spPr>
          <a:xfrm>
            <a:off x="9273540" y="3863340"/>
            <a:ext cx="1418590" cy="386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300"/>
              </a:lnSpc>
              <a:buNone/>
            </a:pPr>
            <a:r>
              <a:rPr lang="es-ES" alt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Resultados:</a:t>
            </a:r>
            <a:r>
              <a:rPr lang="es-ES" altLang="en-US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 </a:t>
            </a:r>
            <a:endParaRPr lang="es-ES" altLang="en-US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45295" y="4460875"/>
            <a:ext cx="4433570" cy="680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Un aumento de una unidad en el IMC se asocia con un incremento promedio de 0.57 mg/dL en glucosa en ayunas.</a:t>
            </a:r>
            <a:endParaRPr lang="en-U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345097" y="5306973"/>
            <a:ext cx="3902631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sz="14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R-squared:</a:t>
            </a: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0.023 (2.3% de la variabilidad explicada)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345295" y="5751830"/>
            <a:ext cx="3902710" cy="494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Relaci</a:t>
            </a:r>
            <a:r>
              <a:rPr lang="en-U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ó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 positiva y significativa entre BMI </a:t>
            </a:r>
            <a:endParaRPr lang="en-U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y glucosa (p &lt; 0.001)</a:t>
            </a: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endParaRPr lang="en-U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23" name="Cuadro de texto 22"/>
          <p:cNvSpPr txBox="1"/>
          <p:nvPr/>
        </p:nvSpPr>
        <p:spPr>
          <a:xfrm>
            <a:off x="9273540" y="6377305"/>
            <a:ext cx="4408805" cy="539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1750"/>
              </a:lnSpc>
              <a:buSzPct val="100000"/>
              <a:buNone/>
            </a:pP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El BMI es un factor relevante, pero insuficiente por s</a:t>
            </a:r>
            <a:r>
              <a:rPr lang="en-U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í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solo para explicar el control gluc</a:t>
            </a:r>
            <a:r>
              <a:rPr lang="en-U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é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mico</a:t>
            </a:r>
            <a:endParaRPr lang="en-U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Cuadro de texto 2"/>
          <p:cNvSpPr txBox="1"/>
          <p:nvPr/>
        </p:nvSpPr>
        <p:spPr>
          <a:xfrm>
            <a:off x="797560" y="1416050"/>
            <a:ext cx="7315200" cy="681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6. ¿Qué factores clínicos influyen con mayor peso sobre la glucosa en ayunas?</a:t>
            </a:r>
            <a:endParaRPr lang="en-US" altLang="en-US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sp>
        <p:nvSpPr>
          <p:cNvPr id="5" name="Cuadro de texto 4"/>
          <p:cNvSpPr txBox="1"/>
          <p:nvPr/>
        </p:nvSpPr>
        <p:spPr>
          <a:xfrm>
            <a:off x="797560" y="548640"/>
            <a:ext cx="7315200" cy="578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Aplicación de Técnicas Estadísticas</a:t>
            </a:r>
            <a:endParaRPr lang="en-US" altLang="en-US" sz="305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797560" y="2806700"/>
            <a:ext cx="73152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sz="15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Objetivo:</a:t>
            </a:r>
            <a:endParaRPr lang="es-ES" altLang="en-US" sz="150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sp>
        <p:nvSpPr>
          <p:cNvPr id="7" name="Cuadro de texto 6"/>
          <p:cNvSpPr txBox="1"/>
          <p:nvPr/>
        </p:nvSpPr>
        <p:spPr>
          <a:xfrm>
            <a:off x="797560" y="3448685"/>
            <a:ext cx="29368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Modelo estimado: </a:t>
            </a:r>
            <a:endParaRPr lang="es-ES" altLang="en-US" sz="160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sp>
        <p:nvSpPr>
          <p:cNvPr id="8" name="Cuadro de texto 7"/>
          <p:cNvSpPr txBox="1"/>
          <p:nvPr/>
        </p:nvSpPr>
        <p:spPr>
          <a:xfrm>
            <a:off x="797560" y="4689475"/>
            <a:ext cx="7315200" cy="386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300"/>
              </a:lnSpc>
              <a:buNone/>
            </a:pPr>
            <a:r>
              <a:rPr lang="es-ES" alt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Resultados:</a:t>
            </a:r>
            <a:r>
              <a:rPr lang="es-ES" altLang="en-US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 </a:t>
            </a:r>
            <a:endParaRPr lang="es-ES" altLang="en-US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797560" y="2284730"/>
            <a:ext cx="2836545" cy="334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1900"/>
              </a:lnSpc>
              <a:buNone/>
            </a:pPr>
            <a:r>
              <a:rPr lang="es-MX" alt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R</a:t>
            </a:r>
            <a:r>
              <a:rPr 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egresión Lineal </a:t>
            </a:r>
            <a:r>
              <a:rPr lang="es-MX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Múltple</a:t>
            </a:r>
            <a:r>
              <a:rPr 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+mn-ea"/>
              </a:rPr>
              <a:t> </a:t>
            </a:r>
            <a:endParaRPr lang="en-US" altLang="en-US" sz="160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  <a:sym typeface="+mn-ea"/>
            </a:endParaRPr>
          </a:p>
        </p:txBody>
      </p:sp>
      <p:sp>
        <p:nvSpPr>
          <p:cNvPr id="10" name="Cuadro de texto 9"/>
          <p:cNvSpPr txBox="1"/>
          <p:nvPr/>
        </p:nvSpPr>
        <p:spPr>
          <a:xfrm>
            <a:off x="1788160" y="2831465"/>
            <a:ext cx="6186170" cy="539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1750"/>
              </a:lnSpc>
              <a:buNone/>
            </a:pP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Evaluar el efecto conjunto de factores cl</a:t>
            </a:r>
            <a:r>
              <a:rPr lang="en-U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í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nicos, cardiovasculares y metab</a:t>
            </a:r>
            <a:r>
              <a:rPr lang="en-U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ó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licos sobre la glucosa en ayunas.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endParaRPr lang="en-U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</p:txBody>
      </p:sp>
      <p:sp>
        <p:nvSpPr>
          <p:cNvPr id="11" name="Cuadro de texto 10"/>
          <p:cNvSpPr txBox="1"/>
          <p:nvPr/>
        </p:nvSpPr>
        <p:spPr>
          <a:xfrm>
            <a:off x="797560" y="3863340"/>
            <a:ext cx="7315200" cy="764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1750"/>
              </a:lnSpc>
              <a:buNone/>
            </a:pP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glucose_fasting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=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​94.22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+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11.30</a:t>
            </a: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family</a:t>
            </a: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history</a:t>
            </a: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diabetes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+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1.36</a:t>
            </a:r>
            <a:r>
              <a:rPr lang="es-E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hypertension_history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+1.68</a:t>
            </a: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cardiovascular_history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+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0.46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BMI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+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0.12</a:t>
            </a:r>
            <a:r>
              <a:rPr lang="es-ES" altLang="es-MX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insulin_level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+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0.009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triglycerides</a:t>
            </a:r>
            <a:r>
              <a:rPr lang="es-MX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</a:t>
            </a:r>
            <a:endParaRPr lang="es-MX" alt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</p:txBody>
      </p:sp>
      <p:sp>
        <p:nvSpPr>
          <p:cNvPr id="12" name="Cuadro de texto 11"/>
          <p:cNvSpPr txBox="1"/>
          <p:nvPr/>
        </p:nvSpPr>
        <p:spPr>
          <a:xfrm>
            <a:off x="797560" y="5137150"/>
            <a:ext cx="7315200" cy="315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1750"/>
              </a:lnSpc>
              <a:buNone/>
            </a:pP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R</a:t>
            </a:r>
            <a:r>
              <a:rPr lang="en-U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²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ajustado = 0.147 </a:t>
            </a:r>
            <a:r>
              <a:rPr lang="en-U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→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 el modelo explica 14.7% de la variabilidad gluc</a:t>
            </a:r>
            <a:r>
              <a:rPr lang="en-US" alt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é</a:t>
            </a: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mica.</a:t>
            </a:r>
            <a:endParaRPr lang="en-U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</p:txBody>
      </p:sp>
      <p:sp>
        <p:nvSpPr>
          <p:cNvPr id="13" name="Cuadro de texto 12"/>
          <p:cNvSpPr txBox="1"/>
          <p:nvPr/>
        </p:nvSpPr>
        <p:spPr>
          <a:xfrm>
            <a:off x="797560" y="5594985"/>
            <a:ext cx="7315200" cy="315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1750"/>
              </a:lnSpc>
              <a:buNone/>
            </a:pP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Test F global altamente significativo (p &lt; 0.001).</a:t>
            </a:r>
            <a:endParaRPr lang="en-U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</p:txBody>
      </p:sp>
      <p:sp>
        <p:nvSpPr>
          <p:cNvPr id="14" name="Cuadro de texto 13"/>
          <p:cNvSpPr txBox="1"/>
          <p:nvPr/>
        </p:nvSpPr>
        <p:spPr>
          <a:xfrm>
            <a:off x="797560" y="6052820"/>
            <a:ext cx="7315200" cy="315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1750"/>
              </a:lnSpc>
              <a:buNone/>
            </a:pPr>
            <a:r>
              <a:rPr lang="en-US" altLang="es-E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Mejora sustancial frente al modelo simple</a:t>
            </a:r>
            <a:endParaRPr lang="en-US" altLang="es-E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" y="242570"/>
            <a:ext cx="13824585" cy="73640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10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11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12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13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14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15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16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17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18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19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2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20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21.xml><?xml version="1.0" encoding="utf-8"?>
<p:tagLst xmlns:p="http://schemas.openxmlformats.org/presentationml/2006/main">
  <p:tag name="KSO_WM_DIAGRAM_VIRTUALLY_FRAME" val="{&quot;height&quot;:346.0281102362205,&quot;left&quot;:653.2937795275589,&quot;top&quot;:207.99062992125982,&quot;width&quot;:467.31244094488204}"/>
</p:tagLst>
</file>

<file path=ppt/tags/tag22.xml><?xml version="1.0" encoding="utf-8"?>
<p:tagLst xmlns:p="http://schemas.openxmlformats.org/presentationml/2006/main">
  <p:tag name="KSO_WM_DIAGRAM_VIRTUALLY_FRAME" val="{&quot;height&quot;:346.0281102362205,&quot;left&quot;:653.2937795275589,&quot;top&quot;:207.99062992125982,&quot;width&quot;:467.31244094488204}"/>
</p:tagLst>
</file>

<file path=ppt/tags/tag23.xml><?xml version="1.0" encoding="utf-8"?>
<p:tagLst xmlns:p="http://schemas.openxmlformats.org/presentationml/2006/main">
  <p:tag name="KSO_WM_DIAGRAM_VIRTUALLY_FRAME" val="{&quot;height&quot;:346.0281102362205,&quot;left&quot;:653.2937795275589,&quot;top&quot;:207.99062992125982,&quot;width&quot;:467.31244094488204}"/>
</p:tagLst>
</file>

<file path=ppt/tags/tag24.xml><?xml version="1.0" encoding="utf-8"?>
<p:tagLst xmlns:p="http://schemas.openxmlformats.org/presentationml/2006/main">
  <p:tag name="KSO_WM_DIAGRAM_VIRTUALLY_FRAME" val="{&quot;height&quot;:346.0281102362205,&quot;left&quot;:653.2937795275589,&quot;top&quot;:207.99062992125982,&quot;width&quot;:467.31244094488204}"/>
</p:tagLst>
</file>

<file path=ppt/tags/tag25.xml><?xml version="1.0" encoding="utf-8"?>
<p:tagLst xmlns:p="http://schemas.openxmlformats.org/presentationml/2006/main">
  <p:tag name="KSO_WM_DIAGRAM_VIRTUALLY_FRAME" val="{&quot;height&quot;:346.0281102362205,&quot;left&quot;:653.2937795275589,&quot;top&quot;:207.99062992125982,&quot;width&quot;:467.31244094488204}"/>
</p:tagLst>
</file>

<file path=ppt/tags/tag26.xml><?xml version="1.0" encoding="utf-8"?>
<p:tagLst xmlns:p="http://schemas.openxmlformats.org/presentationml/2006/main">
  <p:tag name="KSO_WM_DIAGRAM_VIRTUALLY_FRAME" val="{&quot;height&quot;:346.0281102362205,&quot;left&quot;:653.2937795275589,&quot;top&quot;:207.99062992125982,&quot;width&quot;:467.31244094488204}"/>
</p:tagLst>
</file>

<file path=ppt/tags/tag27.xml><?xml version="1.0" encoding="utf-8"?>
<p:tagLst xmlns:p="http://schemas.openxmlformats.org/presentationml/2006/main">
  <p:tag name="KSO_WM_DIAGRAM_VIRTUALLY_FRAME" val="{&quot;height&quot;:346.0281102362205,&quot;left&quot;:653.2937795275589,&quot;top&quot;:207.99062992125982,&quot;width&quot;:467.31244094488204}"/>
</p:tagLst>
</file>

<file path=ppt/tags/tag28.xml><?xml version="1.0" encoding="utf-8"?>
<p:tagLst xmlns:p="http://schemas.openxmlformats.org/presentationml/2006/main">
  <p:tag name="KSO_WM_DIAGRAM_VIRTUALLY_FRAME" val="{&quot;height&quot;:346.0281102362205,&quot;left&quot;:653.2937795275589,&quot;top&quot;:207.99062992125982,&quot;width&quot;:467.31244094488204}"/>
</p:tagLst>
</file>

<file path=ppt/tags/tag29.xml><?xml version="1.0" encoding="utf-8"?>
<p:tagLst xmlns:p="http://schemas.openxmlformats.org/presentationml/2006/main">
  <p:tag name="KSO_WM_DIAGRAM_VIRTUALLY_FRAME" val="{&quot;height&quot;:393.45000000000005,&quot;left&quot;:42.11251968503937,&quot;top&quot;:174.82503937007874,&quot;width&quot;:635.765590551181}"/>
</p:tagLst>
</file>

<file path=ppt/tags/tag3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30.xml><?xml version="1.0" encoding="utf-8"?>
<p:tagLst xmlns:p="http://schemas.openxmlformats.org/presentationml/2006/main">
  <p:tag name="KSO_WM_DIAGRAM_VIRTUALLY_FRAME" val="{&quot;height&quot;:393.45000000000005,&quot;left&quot;:42.11251968503937,&quot;top&quot;:174.82503937007874,&quot;width&quot;:635.765590551181}"/>
</p:tagLst>
</file>

<file path=ppt/tags/tag31.xml><?xml version="1.0" encoding="utf-8"?>
<p:tagLst xmlns:p="http://schemas.openxmlformats.org/presentationml/2006/main">
  <p:tag name="KSO_WM_DIAGRAM_VIRTUALLY_FRAME" val="{&quot;height&quot;:393.45000000000005,&quot;left&quot;:42.11251968503937,&quot;top&quot;:174.82503937007874,&quot;width&quot;:635.765590551181}"/>
</p:tagLst>
</file>

<file path=ppt/tags/tag32.xml><?xml version="1.0" encoding="utf-8"?>
<p:tagLst xmlns:p="http://schemas.openxmlformats.org/presentationml/2006/main">
  <p:tag name="KSO_WM_DIAGRAM_VIRTUALLY_FRAME" val="{&quot;height&quot;:393.45000000000005,&quot;left&quot;:42.11251968503937,&quot;top&quot;:174.82503937007874,&quot;width&quot;:635.765590551181}"/>
</p:tagLst>
</file>

<file path=ppt/tags/tag33.xml><?xml version="1.0" encoding="utf-8"?>
<p:tagLst xmlns:p="http://schemas.openxmlformats.org/presentationml/2006/main">
  <p:tag name="KSO_WM_DIAGRAM_VIRTUALLY_FRAME" val="{&quot;height&quot;:393.45000000000005,&quot;left&quot;:42.11251968503937,&quot;top&quot;:174.82503937007874,&quot;width&quot;:635.765590551181}"/>
</p:tagLst>
</file>

<file path=ppt/tags/tag34.xml><?xml version="1.0" encoding="utf-8"?>
<p:tagLst xmlns:p="http://schemas.openxmlformats.org/presentationml/2006/main">
  <p:tag name="KSO_WM_DIAGRAM_VIRTUALLY_FRAME" val="{&quot;height&quot;:393.45000000000005,&quot;left&quot;:42.11251968503937,&quot;top&quot;:174.82503937007874,&quot;width&quot;:635.765590551181}"/>
</p:tagLst>
</file>

<file path=ppt/tags/tag35.xml><?xml version="1.0" encoding="utf-8"?>
<p:tagLst xmlns:p="http://schemas.openxmlformats.org/presentationml/2006/main">
  <p:tag name="KSO_WM_DIAGRAM_VIRTUALLY_FRAME" val="{&quot;height&quot;:393.45000000000005,&quot;left&quot;:42.11251968503937,&quot;top&quot;:174.82503937007874,&quot;width&quot;:635.765590551181}"/>
</p:tagLst>
</file>

<file path=ppt/tags/tag36.xml><?xml version="1.0" encoding="utf-8"?>
<p:tagLst xmlns:p="http://schemas.openxmlformats.org/presentationml/2006/main">
  <p:tag name="KSO_WM_DIAGRAM_VIRTUALLY_FRAME" val="{&quot;height&quot;:393.45000000000005,&quot;left&quot;:42.11251968503937,&quot;top&quot;:174.82503937007874,&quot;width&quot;:635.765590551181}"/>
</p:tagLst>
</file>

<file path=ppt/tags/tag37.xml><?xml version="1.0" encoding="utf-8"?>
<p:tagLst xmlns:p="http://schemas.openxmlformats.org/presentationml/2006/main">
  <p:tag name="KSO_WM_DIAGRAM_VIRTUALLY_FRAME" val="{&quot;height&quot;:216.8,&quot;left&quot;:58.2,&quot;top&quot;:85.5,&quot;width&quot;:643}"/>
</p:tagLst>
</file>

<file path=ppt/tags/tag38.xml><?xml version="1.0" encoding="utf-8"?>
<p:tagLst xmlns:p="http://schemas.openxmlformats.org/presentationml/2006/main">
  <p:tag name="KSO_WM_DIAGRAM_VIRTUALLY_FRAME" val="{&quot;height&quot;:216.8,&quot;left&quot;:58.2,&quot;top&quot;:85.5,&quot;width&quot;:643}"/>
</p:tagLst>
</file>

<file path=ppt/tags/tag39.xml><?xml version="1.0" encoding="utf-8"?>
<p:tagLst xmlns:p="http://schemas.openxmlformats.org/presentationml/2006/main">
  <p:tag name="KSO_WM_DIAGRAM_VIRTUALLY_FRAME" val="{&quot;height&quot;:216.8,&quot;left&quot;:58.2,&quot;top&quot;:85.5,&quot;width&quot;:643}"/>
</p:tagLst>
</file>

<file path=ppt/tags/tag4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40.xml><?xml version="1.0" encoding="utf-8"?>
<p:tagLst xmlns:p="http://schemas.openxmlformats.org/presentationml/2006/main">
  <p:tag name="KSO_WM_DIAGRAM_VIRTUALLY_FRAME" val="{&quot;height&quot;:216.8,&quot;left&quot;:58.2,&quot;top&quot;:85.5,&quot;width&quot;:643}"/>
</p:tagLst>
</file>

<file path=ppt/tags/tag41.xml><?xml version="1.0" encoding="utf-8"?>
<p:tagLst xmlns:p="http://schemas.openxmlformats.org/presentationml/2006/main">
  <p:tag name="KSO_WM_DIAGRAM_VIRTUALLY_FRAME" val="{&quot;height&quot;:216.8,&quot;left&quot;:58.2,&quot;top&quot;:85.5,&quot;width&quot;:643}"/>
</p:tagLst>
</file>

<file path=ppt/tags/tag42.xml><?xml version="1.0" encoding="utf-8"?>
<p:tagLst xmlns:p="http://schemas.openxmlformats.org/presentationml/2006/main">
  <p:tag name="KSO_WM_DIAGRAM_VIRTUALLY_FRAME" val="{&quot;height&quot;:216.8,&quot;left&quot;:58.2,&quot;top&quot;:85.5,&quot;width&quot;:643}"/>
</p:tagLst>
</file>

<file path=ppt/tags/tag43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44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45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46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47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48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49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5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50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51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52.xml><?xml version="1.0" encoding="utf-8"?>
<p:tagLst xmlns:p="http://schemas.openxmlformats.org/presentationml/2006/main">
  <p:tag name="KSO_WM_DIAGRAM_VIRTUALLY_FRAME" val="{&quot;height&quot;:352.58440944881886,&quot;left&quot;:28.553149606299236,&quot;top&quot;:162.48748031496064,&quot;width&quot;:1067.5437795275589}"/>
</p:tagLst>
</file>

<file path=ppt/tags/tag53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54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55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56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57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58.xml><?xml version="1.0" encoding="utf-8"?>
<p:tagLst xmlns:p="http://schemas.openxmlformats.org/presentationml/2006/main">
  <p:tag name="KSO_WM_DIAGRAM_VIRTUALLY_FRAME" val="{&quot;height&quot;:493.5218897637795,&quot;left&quot;:-137.65,&quot;top&quot;:21.55,&quot;width&quot;:1233.7469291338582}"/>
</p:tagLst>
</file>

<file path=ppt/tags/tag59.xml><?xml version="1.0" encoding="utf-8"?>
<p:tagLst xmlns:p="http://schemas.openxmlformats.org/presentationml/2006/main">
  <p:tag name="KSO_WM_DIAGRAM_VIRTUALLY_FRAME" val="{&quot;height&quot;:393.45000000000005,&quot;left&quot;:42.11251968503937,&quot;top&quot;:174.82503937007874,&quot;width&quot;:635.765590551181}"/>
</p:tagLst>
</file>

<file path=ppt/tags/tag6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60.xml><?xml version="1.0" encoding="utf-8"?>
<p:tagLst xmlns:p="http://schemas.openxmlformats.org/presentationml/2006/main">
  <p:tag name="KSO_WM_DIAGRAM_VIRTUALLY_FRAME" val="{&quot;height&quot;:346.0281102362205,&quot;left&quot;:534.143779527559,&quot;top&quot;:207.99062992125982,&quot;width&quot;:586.4624409448818}"/>
</p:tagLst>
</file>

<file path=ppt/tags/tag7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8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ags/tag9.xml><?xml version="1.0" encoding="utf-8"?>
<p:tagLst xmlns:p="http://schemas.openxmlformats.org/presentationml/2006/main">
  <p:tag name="KSO_WM_DIAGRAM_VIRTUALLY_FRAME" val="{&quot;height&quot;:208.06874015748036,&quot;left&quot;:35.78440944881895,&quot;top&quot;:409.4906299212598,&quot;width&quot;:533.221889763779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7621</Words>
  <Application>WPS Presentation</Application>
  <PresentationFormat>On-screen Show (16:9)</PresentationFormat>
  <Paragraphs>272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SimSun</vt:lpstr>
      <vt:lpstr>Wingdings</vt:lpstr>
      <vt:lpstr>Petrona Bold</vt:lpstr>
      <vt:lpstr>Segoe Print</vt:lpstr>
      <vt:lpstr>Petrona Bold</vt:lpstr>
      <vt:lpstr>Petrona Bold</vt:lpstr>
      <vt:lpstr>Inter</vt:lpstr>
      <vt:lpstr>Inter</vt:lpstr>
      <vt:lpstr>Inter</vt:lpstr>
      <vt:lpstr>Petrona Light</vt:lpstr>
      <vt:lpstr>Petrona Light</vt:lpstr>
      <vt:lpstr>Petrona Light</vt:lpstr>
      <vt:lpstr>Calibri</vt:lpstr>
      <vt:lpstr>Microsoft YaHei</vt:lpstr>
      <vt:lpstr>Arial Unicode MS</vt:lpstr>
      <vt:lpstr>MingLiU-ExtB</vt:lpstr>
      <vt:lpstr>Arial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Aixa Bazan</cp:lastModifiedBy>
  <cp:revision>25</cp:revision>
  <dcterms:created xsi:type="dcterms:W3CDTF">2026-01-14T17:54:00Z</dcterms:created>
  <dcterms:modified xsi:type="dcterms:W3CDTF">2026-01-18T17:18:53Z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65D97DC7E2B748399AB835167F41ECF0_12</vt:lpwstr>
  </property>
  <property fmtid="{D5CDD505-2E9C-101B-9397-08002B2CF9AE}" pid="3" name="KSOProductBuildVer">
    <vt:lpwstr>3082-12.2.0.23196</vt:lpwstr>
  </property>
</Properties>
</file>